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61" r:id="rId3"/>
    <p:sldId id="258" r:id="rId4"/>
    <p:sldId id="290" r:id="rId5"/>
    <p:sldId id="294" r:id="rId6"/>
    <p:sldId id="257" r:id="rId7"/>
    <p:sldId id="259" r:id="rId8"/>
    <p:sldId id="260" r:id="rId9"/>
    <p:sldId id="291" r:id="rId10"/>
    <p:sldId id="281" r:id="rId11"/>
    <p:sldId id="293" r:id="rId12"/>
    <p:sldId id="277" r:id="rId13"/>
    <p:sldId id="278" r:id="rId14"/>
    <p:sldId id="279" r:id="rId15"/>
    <p:sldId id="280" r:id="rId16"/>
    <p:sldId id="292" r:id="rId17"/>
    <p:sldId id="295" r:id="rId18"/>
    <p:sldId id="282" r:id="rId19"/>
    <p:sldId id="283" r:id="rId20"/>
    <p:sldId id="296" r:id="rId21"/>
    <p:sldId id="284" r:id="rId22"/>
    <p:sldId id="285" r:id="rId23"/>
    <p:sldId id="286" r:id="rId24"/>
    <p:sldId id="297" r:id="rId25"/>
    <p:sldId id="287" r:id="rId26"/>
    <p:sldId id="360" r:id="rId27"/>
    <p:sldId id="288" r:id="rId28"/>
    <p:sldId id="289" r:id="rId29"/>
    <p:sldId id="299" r:id="rId30"/>
    <p:sldId id="298" r:id="rId31"/>
    <p:sldId id="269" r:id="rId32"/>
    <p:sldId id="270" r:id="rId33"/>
    <p:sldId id="272" r:id="rId34"/>
    <p:sldId id="271" r:id="rId35"/>
    <p:sldId id="276" r:id="rId36"/>
    <p:sldId id="273" r:id="rId37"/>
    <p:sldId id="274" r:id="rId38"/>
    <p:sldId id="300" r:id="rId39"/>
    <p:sldId id="312" r:id="rId40"/>
    <p:sldId id="309" r:id="rId41"/>
    <p:sldId id="311" r:id="rId42"/>
    <p:sldId id="310" r:id="rId43"/>
    <p:sldId id="313" r:id="rId44"/>
    <p:sldId id="303" r:id="rId45"/>
    <p:sldId id="314" r:id="rId46"/>
    <p:sldId id="321" r:id="rId47"/>
    <p:sldId id="322" r:id="rId48"/>
    <p:sldId id="317" r:id="rId49"/>
    <p:sldId id="319" r:id="rId50"/>
    <p:sldId id="315" r:id="rId51"/>
    <p:sldId id="323" r:id="rId52"/>
    <p:sldId id="324" r:id="rId53"/>
    <p:sldId id="337" r:id="rId54"/>
    <p:sldId id="338" r:id="rId55"/>
    <p:sldId id="326" r:id="rId56"/>
    <p:sldId id="341" r:id="rId57"/>
    <p:sldId id="339" r:id="rId58"/>
    <p:sldId id="340" r:id="rId59"/>
    <p:sldId id="325" r:id="rId60"/>
    <p:sldId id="327" r:id="rId61"/>
    <p:sldId id="328" r:id="rId62"/>
    <p:sldId id="329" r:id="rId63"/>
    <p:sldId id="330" r:id="rId64"/>
    <p:sldId id="331" r:id="rId65"/>
    <p:sldId id="332" r:id="rId66"/>
    <p:sldId id="359" r:id="rId67"/>
    <p:sldId id="333" r:id="rId68"/>
    <p:sldId id="334" r:id="rId69"/>
    <p:sldId id="335" r:id="rId70"/>
    <p:sldId id="336" r:id="rId71"/>
    <p:sldId id="304" r:id="rId72"/>
    <p:sldId id="305" r:id="rId73"/>
    <p:sldId id="343" r:id="rId74"/>
    <p:sldId id="306" r:id="rId75"/>
    <p:sldId id="344" r:id="rId76"/>
    <p:sldId id="307" r:id="rId77"/>
    <p:sldId id="345" r:id="rId78"/>
    <p:sldId id="308" r:id="rId79"/>
    <p:sldId id="346" r:id="rId80"/>
    <p:sldId id="347" r:id="rId81"/>
    <p:sldId id="342" r:id="rId82"/>
    <p:sldId id="301" r:id="rId83"/>
    <p:sldId id="348" r:id="rId84"/>
    <p:sldId id="352" r:id="rId85"/>
    <p:sldId id="349" r:id="rId86"/>
    <p:sldId id="350" r:id="rId87"/>
    <p:sldId id="351" r:id="rId88"/>
    <p:sldId id="353" r:id="rId89"/>
    <p:sldId id="354" r:id="rId90"/>
    <p:sldId id="355" r:id="rId91"/>
    <p:sldId id="356" r:id="rId92"/>
    <p:sldId id="357" r:id="rId9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1" autoAdjust="0"/>
    <p:restoredTop sz="94660"/>
  </p:normalViewPr>
  <p:slideViewPr>
    <p:cSldViewPr>
      <p:cViewPr varScale="1">
        <p:scale>
          <a:sx n="83" d="100"/>
          <a:sy n="83" d="100"/>
        </p:scale>
        <p:origin x="-1493"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EC5E6D-873B-4F1E-911E-F9A32F2C3F0D}" type="datetimeFigureOut">
              <a:rPr lang="en-US" smtClean="0"/>
              <a:t>2023-11-26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2520853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EC5E6D-873B-4F1E-911E-F9A32F2C3F0D}" type="datetimeFigureOut">
              <a:rPr lang="en-US" smtClean="0"/>
              <a:t>2023-11-26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626614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EC5E6D-873B-4F1E-911E-F9A32F2C3F0D}" type="datetimeFigureOut">
              <a:rPr lang="en-US" smtClean="0"/>
              <a:t>2023-11-26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1908297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EC5E6D-873B-4F1E-911E-F9A32F2C3F0D}" type="datetimeFigureOut">
              <a:rPr lang="en-US" smtClean="0"/>
              <a:t>2023-11-26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2333048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EC5E6D-873B-4F1E-911E-F9A32F2C3F0D}" type="datetimeFigureOut">
              <a:rPr lang="en-US" smtClean="0"/>
              <a:t>2023-11-26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770871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EC5E6D-873B-4F1E-911E-F9A32F2C3F0D}" type="datetimeFigureOut">
              <a:rPr lang="en-US" smtClean="0"/>
              <a:t>2023-11-26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202850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EC5E6D-873B-4F1E-911E-F9A32F2C3F0D}" type="datetimeFigureOut">
              <a:rPr lang="en-US" smtClean="0"/>
              <a:t>2023-11-26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476866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EC5E6D-873B-4F1E-911E-F9A32F2C3F0D}" type="datetimeFigureOut">
              <a:rPr lang="en-US" smtClean="0"/>
              <a:t>2023-11-26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3061124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C5E6D-873B-4F1E-911E-F9A32F2C3F0D}" type="datetimeFigureOut">
              <a:rPr lang="en-US" smtClean="0"/>
              <a:t>2023-11-26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2040281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EC5E6D-873B-4F1E-911E-F9A32F2C3F0D}" type="datetimeFigureOut">
              <a:rPr lang="en-US" smtClean="0"/>
              <a:t>2023-11-26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724234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EC5E6D-873B-4F1E-911E-F9A32F2C3F0D}" type="datetimeFigureOut">
              <a:rPr lang="en-US" smtClean="0"/>
              <a:t>2023-11-26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C49A2E-D6FF-44CE-9916-7739239FD269}" type="slidenum">
              <a:rPr lang="en-US" smtClean="0"/>
              <a:t>‹#›</a:t>
            </a:fld>
            <a:endParaRPr lang="en-US"/>
          </a:p>
        </p:txBody>
      </p:sp>
    </p:spTree>
    <p:extLst>
      <p:ext uri="{BB962C8B-B14F-4D97-AF65-F5344CB8AC3E}">
        <p14:creationId xmlns:p14="http://schemas.microsoft.com/office/powerpoint/2010/main" val="3612855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C5E6D-873B-4F1E-911E-F9A32F2C3F0D}" type="datetimeFigureOut">
              <a:rPr lang="en-US" smtClean="0"/>
              <a:t>2023-11-26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C49A2E-D6FF-44CE-9916-7739239FD269}" type="slidenum">
              <a:rPr lang="en-US" smtClean="0"/>
              <a:t>‹#›</a:t>
            </a:fld>
            <a:endParaRPr lang="en-US"/>
          </a:p>
        </p:txBody>
      </p:sp>
    </p:spTree>
    <p:extLst>
      <p:ext uri="{BB962C8B-B14F-4D97-AF65-F5344CB8AC3E}">
        <p14:creationId xmlns:p14="http://schemas.microsoft.com/office/powerpoint/2010/main" val="984978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Unit – 2		</a:t>
            </a:r>
            <a:endParaRPr lang="en-US" dirty="0"/>
          </a:p>
        </p:txBody>
      </p:sp>
      <p:sp>
        <p:nvSpPr>
          <p:cNvPr id="3" name="Subtitle 2"/>
          <p:cNvSpPr>
            <a:spLocks noGrp="1"/>
          </p:cNvSpPr>
          <p:nvPr>
            <p:ph type="subTitle" idx="1"/>
          </p:nvPr>
        </p:nvSpPr>
        <p:spPr/>
        <p:txBody>
          <a:bodyPr/>
          <a:lstStyle/>
          <a:p>
            <a:r>
              <a:rPr lang="en-US" b="1" dirty="0" smtClean="0"/>
              <a:t>Data Models</a:t>
            </a:r>
            <a:endParaRPr lang="en-US" b="1" dirty="0"/>
          </a:p>
        </p:txBody>
      </p:sp>
    </p:spTree>
    <p:extLst>
      <p:ext uri="{BB962C8B-B14F-4D97-AF65-F5344CB8AC3E}">
        <p14:creationId xmlns:p14="http://schemas.microsoft.com/office/powerpoint/2010/main" val="2704025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Types of data model</a:t>
            </a:r>
            <a:endParaRPr lang="en-US" b="1" dirty="0"/>
          </a:p>
        </p:txBody>
      </p:sp>
      <p:sp>
        <p:nvSpPr>
          <p:cNvPr id="3" name="Content Placeholder 2"/>
          <p:cNvSpPr>
            <a:spLocks noGrp="1"/>
          </p:cNvSpPr>
          <p:nvPr>
            <p:ph idx="1"/>
          </p:nvPr>
        </p:nvSpPr>
        <p:spPr/>
        <p:txBody>
          <a:bodyPr/>
          <a:lstStyle/>
          <a:p>
            <a:pPr marL="0" indent="0">
              <a:buNone/>
            </a:pPr>
            <a:r>
              <a:rPr lang="en-US" dirty="0"/>
              <a:t>1. </a:t>
            </a:r>
            <a:r>
              <a:rPr lang="en-US" dirty="0" smtClean="0"/>
              <a:t> </a:t>
            </a:r>
            <a:r>
              <a:rPr lang="en-US" dirty="0"/>
              <a:t>Conceptual data model </a:t>
            </a:r>
            <a:endParaRPr lang="en-US" dirty="0" smtClean="0"/>
          </a:p>
          <a:p>
            <a:pPr marL="514350" indent="-514350">
              <a:buAutoNum type="arabicPeriod" startAt="2"/>
            </a:pPr>
            <a:r>
              <a:rPr lang="en-US" dirty="0" smtClean="0"/>
              <a:t>Logical </a:t>
            </a:r>
            <a:r>
              <a:rPr lang="en-US" dirty="0"/>
              <a:t>data model </a:t>
            </a:r>
            <a:endParaRPr lang="en-US" dirty="0" smtClean="0"/>
          </a:p>
          <a:p>
            <a:pPr marL="514350" indent="-514350">
              <a:buAutoNum type="arabicPeriod" startAt="2"/>
            </a:pPr>
            <a:r>
              <a:rPr lang="en-US" dirty="0" smtClean="0"/>
              <a:t> </a:t>
            </a:r>
            <a:r>
              <a:rPr lang="en-US" dirty="0"/>
              <a:t>Physical data model</a:t>
            </a:r>
          </a:p>
        </p:txBody>
      </p:sp>
    </p:spTree>
    <p:extLst>
      <p:ext uri="{BB962C8B-B14F-4D97-AF65-F5344CB8AC3E}">
        <p14:creationId xmlns:p14="http://schemas.microsoft.com/office/powerpoint/2010/main" val="1169005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Conceptual </a:t>
            </a:r>
            <a:r>
              <a:rPr lang="en-US" b="1" dirty="0" err="1"/>
              <a:t>V</a:t>
            </a:r>
            <a:r>
              <a:rPr lang="en-US" b="1" dirty="0" err="1" smtClean="0"/>
              <a:t>s</a:t>
            </a:r>
            <a:r>
              <a:rPr lang="en-US" b="1" dirty="0" smtClean="0"/>
              <a:t> logical </a:t>
            </a:r>
            <a:r>
              <a:rPr lang="en-US" b="1" dirty="0" err="1" smtClean="0"/>
              <a:t>vs</a:t>
            </a:r>
            <a:r>
              <a:rPr lang="en-US" b="1" dirty="0" smtClean="0"/>
              <a:t> physical data model</a:t>
            </a:r>
            <a:endParaRPr lang="en-US" b="1" dirty="0"/>
          </a:p>
        </p:txBody>
      </p:sp>
      <p:sp>
        <p:nvSpPr>
          <p:cNvPr id="3" name="Content Placeholder 2"/>
          <p:cNvSpPr>
            <a:spLocks noGrp="1"/>
          </p:cNvSpPr>
          <p:nvPr>
            <p:ph idx="1"/>
          </p:nvPr>
        </p:nvSpPr>
        <p:spPr/>
        <p:txBody>
          <a:bodyPr/>
          <a:lstStyle/>
          <a:p>
            <a:r>
              <a:rPr lang="en-US" dirty="0"/>
              <a:t>In a DBMS, a conceptual model focuses on </a:t>
            </a:r>
            <a:r>
              <a:rPr lang="en-US" dirty="0" smtClean="0">
                <a:solidFill>
                  <a:srgbClr val="FF0000"/>
                </a:solidFill>
              </a:rPr>
              <a:t>abstract data(</a:t>
            </a:r>
            <a:r>
              <a:rPr lang="en-US" dirty="0" smtClean="0">
                <a:solidFill>
                  <a:schemeClr val="accent3"/>
                </a:solidFill>
              </a:rPr>
              <a:t>hide details)</a:t>
            </a:r>
            <a:r>
              <a:rPr lang="en-US" dirty="0" smtClean="0">
                <a:solidFill>
                  <a:srgbClr val="FF0000"/>
                </a:solidFill>
              </a:rPr>
              <a:t> </a:t>
            </a:r>
            <a:r>
              <a:rPr lang="en-US" dirty="0"/>
              <a:t>concepts, a logical model defines the structure and relationships of the data without considering implementation, and a physical model details how the data is stored and accessed in a specific database system.</a:t>
            </a:r>
          </a:p>
        </p:txBody>
      </p:sp>
    </p:spTree>
    <p:extLst>
      <p:ext uri="{BB962C8B-B14F-4D97-AF65-F5344CB8AC3E}">
        <p14:creationId xmlns:p14="http://schemas.microsoft.com/office/powerpoint/2010/main" val="91355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1.   </a:t>
            </a:r>
            <a:r>
              <a:rPr lang="en-US" dirty="0"/>
              <a:t>Conceptual data </a:t>
            </a:r>
            <a:r>
              <a:rPr lang="en-US" dirty="0" smtClean="0"/>
              <a:t>model:=&gt;</a:t>
            </a:r>
          </a:p>
          <a:p>
            <a:r>
              <a:rPr lang="en-US" dirty="0"/>
              <a:t>A conceptual data model identifies the highest-level relationships between the different </a:t>
            </a:r>
            <a:r>
              <a:rPr lang="en-US" dirty="0" smtClean="0"/>
              <a:t>entities.</a:t>
            </a:r>
          </a:p>
          <a:p>
            <a:r>
              <a:rPr lang="en-US" dirty="0"/>
              <a:t>A conceptual model represents the most abstract and generalized relationships among data elements in a way that does not involve specific database design or implementation details.</a:t>
            </a:r>
          </a:p>
        </p:txBody>
      </p:sp>
    </p:spTree>
    <p:extLst>
      <p:ext uri="{BB962C8B-B14F-4D97-AF65-F5344CB8AC3E}">
        <p14:creationId xmlns:p14="http://schemas.microsoft.com/office/powerpoint/2010/main" val="3063985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a:t>1.   Conceptual data model:=&gt;</a:t>
            </a:r>
          </a:p>
          <a:p>
            <a:pPr marL="0" indent="0">
              <a:buNone/>
            </a:pPr>
            <a:r>
              <a:rPr lang="en-US" b="1" dirty="0"/>
              <a:t>Features of conceptual data model include</a:t>
            </a:r>
            <a:r>
              <a:rPr lang="en-US" b="1" dirty="0" smtClean="0"/>
              <a:t>:</a:t>
            </a:r>
          </a:p>
          <a:p>
            <a:pPr marL="0" indent="0">
              <a:buNone/>
            </a:pPr>
            <a:r>
              <a:rPr lang="en-US" dirty="0" smtClean="0"/>
              <a:t>  a. Includes </a:t>
            </a:r>
            <a:r>
              <a:rPr lang="en-US" dirty="0"/>
              <a:t>the important entities and the relationships among them</a:t>
            </a:r>
            <a:r>
              <a:rPr lang="en-US" dirty="0" smtClean="0"/>
              <a:t>.</a:t>
            </a:r>
          </a:p>
          <a:p>
            <a:pPr marL="0" indent="0">
              <a:buNone/>
            </a:pPr>
            <a:r>
              <a:rPr lang="en-US" dirty="0" smtClean="0"/>
              <a:t>b. </a:t>
            </a:r>
            <a:r>
              <a:rPr lang="en-US" b="1" dirty="0" smtClean="0">
                <a:solidFill>
                  <a:schemeClr val="accent2"/>
                </a:solidFill>
              </a:rPr>
              <a:t>Abstract</a:t>
            </a:r>
            <a:r>
              <a:rPr lang="en-US" dirty="0" smtClean="0"/>
              <a:t> (hide details)relationships</a:t>
            </a:r>
          </a:p>
          <a:p>
            <a:pPr marL="0" indent="0">
              <a:buNone/>
            </a:pPr>
            <a:r>
              <a:rPr lang="en-US" dirty="0" smtClean="0"/>
              <a:t> c.  </a:t>
            </a:r>
            <a:r>
              <a:rPr lang="en-US" dirty="0"/>
              <a:t>No attribute is specified. </a:t>
            </a:r>
            <a:endParaRPr lang="en-US" dirty="0" smtClean="0"/>
          </a:p>
          <a:p>
            <a:pPr marL="514350" indent="-514350">
              <a:buAutoNum type="alphaLcPeriod" startAt="4"/>
            </a:pPr>
            <a:r>
              <a:rPr lang="en-US" dirty="0" smtClean="0"/>
              <a:t>No </a:t>
            </a:r>
            <a:r>
              <a:rPr lang="en-US" dirty="0"/>
              <a:t>primary key is specified</a:t>
            </a:r>
            <a:r>
              <a:rPr lang="en-US" dirty="0" smtClean="0"/>
              <a:t>.</a:t>
            </a:r>
          </a:p>
          <a:p>
            <a:pPr marL="514350" indent="-514350">
              <a:buAutoNum type="alphaLcPeriod" startAt="4"/>
            </a:pPr>
            <a:r>
              <a:rPr lang="en-US" dirty="0" smtClean="0"/>
              <a:t>No software tool is required to define a Conceptual data model</a:t>
            </a:r>
            <a:endParaRPr lang="en-US" dirty="0"/>
          </a:p>
        </p:txBody>
      </p:sp>
    </p:spTree>
    <p:extLst>
      <p:ext uri="{BB962C8B-B14F-4D97-AF65-F5344CB8AC3E}">
        <p14:creationId xmlns:p14="http://schemas.microsoft.com/office/powerpoint/2010/main" val="187233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00200"/>
            <a:ext cx="8686800" cy="5257800"/>
          </a:xfrm>
        </p:spPr>
      </p:pic>
    </p:spTree>
    <p:extLst>
      <p:ext uri="{BB962C8B-B14F-4D97-AF65-F5344CB8AC3E}">
        <p14:creationId xmlns:p14="http://schemas.microsoft.com/office/powerpoint/2010/main" val="2307606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Conceptual Model:=&gt;</a:t>
            </a:r>
          </a:p>
          <a:p>
            <a:pPr marL="0" indent="0">
              <a:buNone/>
            </a:pPr>
            <a:r>
              <a:rPr lang="en-US" dirty="0" smtClean="0"/>
              <a:t>-&gt; From the figure above, we can see that the only information shown via the conceptual model is the data and relationships between those entities. </a:t>
            </a:r>
            <a:br>
              <a:rPr lang="en-US" dirty="0" smtClean="0"/>
            </a:br>
            <a:r>
              <a:rPr lang="en-US" dirty="0" smtClean="0"/>
              <a:t/>
            </a:r>
            <a:br>
              <a:rPr lang="en-US" dirty="0" smtClean="0"/>
            </a:br>
            <a:r>
              <a:rPr lang="en-US" dirty="0" smtClean="0"/>
              <a:t>-&gt; No other information is shown through the conceptual model</a:t>
            </a:r>
            <a:endParaRPr lang="en-US" dirty="0"/>
          </a:p>
        </p:txBody>
      </p:sp>
    </p:spTree>
    <p:extLst>
      <p:ext uri="{BB962C8B-B14F-4D97-AF65-F5344CB8AC3E}">
        <p14:creationId xmlns:p14="http://schemas.microsoft.com/office/powerpoint/2010/main" val="4096013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Is conceptual model is only about the concept about the data?</a:t>
            </a:r>
            <a:endParaRPr lang="en-US" dirty="0"/>
          </a:p>
        </p:txBody>
      </p:sp>
      <p:sp>
        <p:nvSpPr>
          <p:cNvPr id="3" name="Content Placeholder 2"/>
          <p:cNvSpPr>
            <a:spLocks noGrp="1"/>
          </p:cNvSpPr>
          <p:nvPr>
            <p:ph idx="1"/>
          </p:nvPr>
        </p:nvSpPr>
        <p:spPr/>
        <p:txBody>
          <a:bodyPr/>
          <a:lstStyle/>
          <a:p>
            <a:pPr marL="0" indent="0">
              <a:buNone/>
            </a:pPr>
            <a:r>
              <a:rPr lang="en-US" dirty="0"/>
              <a:t/>
            </a:r>
            <a:br>
              <a:rPr lang="en-US" dirty="0"/>
            </a:br>
            <a:r>
              <a:rPr lang="en-US" dirty="0"/>
              <a:t>Yes, a conceptual model in the context of data modeling is primarily focused on representing the high-level concepts and relationships of the data without </a:t>
            </a:r>
            <a:r>
              <a:rPr lang="en-US" dirty="0">
                <a:solidFill>
                  <a:schemeClr val="accent3"/>
                </a:solidFill>
              </a:rPr>
              <a:t>delving</a:t>
            </a:r>
            <a:r>
              <a:rPr lang="en-US" dirty="0"/>
              <a:t> </a:t>
            </a:r>
            <a:r>
              <a:rPr lang="en-US" dirty="0" smtClean="0"/>
              <a:t>(</a:t>
            </a:r>
            <a:r>
              <a:rPr lang="en-US" dirty="0" smtClean="0">
                <a:solidFill>
                  <a:schemeClr val="accent2"/>
                </a:solidFill>
              </a:rPr>
              <a:t>investigate</a:t>
            </a:r>
            <a:r>
              <a:rPr lang="en-US" dirty="0" smtClean="0"/>
              <a:t>) into </a:t>
            </a:r>
            <a:r>
              <a:rPr lang="en-US" dirty="0"/>
              <a:t>the specifics of how data is physically stored or implemented in a database system</a:t>
            </a:r>
          </a:p>
        </p:txBody>
      </p:sp>
    </p:spTree>
    <p:extLst>
      <p:ext uri="{BB962C8B-B14F-4D97-AF65-F5344CB8AC3E}">
        <p14:creationId xmlns:p14="http://schemas.microsoft.com/office/powerpoint/2010/main" val="4044673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dirty="0" smtClean="0"/>
              <a:t>Once the conceptual model is finalized , we can look up to the logical data model</a:t>
            </a:r>
            <a:endParaRPr lang="en-US" dirty="0"/>
          </a:p>
        </p:txBody>
      </p:sp>
    </p:spTree>
    <p:extLst>
      <p:ext uri="{BB962C8B-B14F-4D97-AF65-F5344CB8AC3E}">
        <p14:creationId xmlns:p14="http://schemas.microsoft.com/office/powerpoint/2010/main" val="20834837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lstStyle/>
          <a:p>
            <a:pPr marL="0" indent="0">
              <a:buNone/>
            </a:pPr>
            <a:r>
              <a:rPr lang="en-US" dirty="0" smtClean="0"/>
              <a:t>2. Logical data model:=&gt;</a:t>
            </a:r>
          </a:p>
          <a:p>
            <a:pPr marL="0" indent="0">
              <a:buNone/>
            </a:pPr>
            <a:r>
              <a:rPr lang="en-US" dirty="0"/>
              <a:t>A logical data model describes the data in as much detail as possible, without regard to how they will be physical implemented in the database</a:t>
            </a:r>
          </a:p>
        </p:txBody>
      </p:sp>
    </p:spTree>
    <p:extLst>
      <p:ext uri="{BB962C8B-B14F-4D97-AF65-F5344CB8AC3E}">
        <p14:creationId xmlns:p14="http://schemas.microsoft.com/office/powerpoint/2010/main" val="2225217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a:t>2. Logical data model:=&gt;</a:t>
            </a:r>
          </a:p>
          <a:p>
            <a:pPr marL="0" indent="0">
              <a:buNone/>
            </a:pPr>
            <a:r>
              <a:rPr lang="en-US" b="1" dirty="0"/>
              <a:t>Features of a logical data model include</a:t>
            </a:r>
            <a:r>
              <a:rPr lang="en-US" b="1" dirty="0" smtClean="0"/>
              <a:t>:</a:t>
            </a:r>
          </a:p>
          <a:p>
            <a:pPr marL="0" indent="0">
              <a:buNone/>
            </a:pPr>
            <a:r>
              <a:rPr lang="en-US" b="1" dirty="0" smtClean="0"/>
              <a:t> </a:t>
            </a:r>
            <a:r>
              <a:rPr lang="en-US" dirty="0"/>
              <a:t>– Includes all entities and relationships among them. </a:t>
            </a:r>
            <a:endParaRPr lang="en-US" dirty="0" smtClean="0"/>
          </a:p>
          <a:p>
            <a:pPr marL="0" indent="0">
              <a:buNone/>
            </a:pPr>
            <a:r>
              <a:rPr lang="en-US" dirty="0" smtClean="0"/>
              <a:t>– </a:t>
            </a:r>
            <a:r>
              <a:rPr lang="en-US" dirty="0"/>
              <a:t>All attributes for each entity are specified</a:t>
            </a:r>
            <a:r>
              <a:rPr lang="en-US" dirty="0" smtClean="0"/>
              <a:t>.</a:t>
            </a:r>
          </a:p>
          <a:p>
            <a:pPr marL="0" indent="0">
              <a:buNone/>
            </a:pPr>
            <a:r>
              <a:rPr lang="en-US" dirty="0" smtClean="0"/>
              <a:t> </a:t>
            </a:r>
            <a:r>
              <a:rPr lang="en-US" dirty="0"/>
              <a:t>– </a:t>
            </a:r>
            <a:r>
              <a:rPr lang="en-US" dirty="0" smtClean="0"/>
              <a:t>Key attributes</a:t>
            </a:r>
          </a:p>
          <a:p>
            <a:pPr>
              <a:buFontTx/>
              <a:buChar char="-"/>
            </a:pPr>
            <a:r>
              <a:rPr lang="en-US" dirty="0" smtClean="0"/>
              <a:t>Non-key attributes</a:t>
            </a:r>
          </a:p>
          <a:p>
            <a:pPr>
              <a:buFontTx/>
              <a:buChar char="-"/>
            </a:pPr>
            <a:r>
              <a:rPr lang="en-US" dirty="0" smtClean="0"/>
              <a:t>Primary key—Foreign key relationships</a:t>
            </a:r>
          </a:p>
        </p:txBody>
      </p:sp>
    </p:spTree>
    <p:extLst>
      <p:ext uri="{BB962C8B-B14F-4D97-AF65-F5344CB8AC3E}">
        <p14:creationId xmlns:p14="http://schemas.microsoft.com/office/powerpoint/2010/main" val="3996003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lstStyle/>
          <a:p>
            <a:pPr marL="0" indent="0">
              <a:buNone/>
            </a:pPr>
            <a:r>
              <a:rPr lang="en-US" dirty="0"/>
              <a:t>2.1. Introduction to Entity Relationship Model 2.2. Entities </a:t>
            </a:r>
            <a:r>
              <a:rPr lang="en-US" dirty="0" smtClean="0"/>
              <a:t>type</a:t>
            </a:r>
          </a:p>
          <a:p>
            <a:pPr marL="0" indent="0">
              <a:buNone/>
            </a:pPr>
            <a:r>
              <a:rPr lang="en-US" dirty="0" smtClean="0"/>
              <a:t> </a:t>
            </a:r>
            <a:r>
              <a:rPr lang="en-US" dirty="0"/>
              <a:t>2.3. Entities set </a:t>
            </a:r>
            <a:endParaRPr lang="en-US" dirty="0" smtClean="0"/>
          </a:p>
          <a:p>
            <a:pPr marL="0" indent="0">
              <a:buNone/>
            </a:pPr>
            <a:r>
              <a:rPr lang="en-US" dirty="0" smtClean="0"/>
              <a:t>2.4</a:t>
            </a:r>
            <a:r>
              <a:rPr lang="en-US" dirty="0"/>
              <a:t>. Attributes and keys </a:t>
            </a:r>
            <a:endParaRPr lang="en-US" dirty="0" smtClean="0"/>
          </a:p>
          <a:p>
            <a:pPr marL="0" indent="0">
              <a:buNone/>
            </a:pPr>
            <a:r>
              <a:rPr lang="en-US" dirty="0" smtClean="0"/>
              <a:t>2.5</a:t>
            </a:r>
            <a:r>
              <a:rPr lang="en-US" dirty="0"/>
              <a:t>. Relationship types and sets </a:t>
            </a:r>
            <a:endParaRPr lang="en-US" dirty="0" smtClean="0"/>
          </a:p>
          <a:p>
            <a:pPr marL="0" indent="0">
              <a:buNone/>
            </a:pPr>
            <a:r>
              <a:rPr lang="en-US" dirty="0" smtClean="0"/>
              <a:t>2.6</a:t>
            </a:r>
            <a:r>
              <a:rPr lang="en-US" dirty="0"/>
              <a:t>. E-R diagrams</a:t>
            </a:r>
          </a:p>
        </p:txBody>
      </p:sp>
    </p:spTree>
    <p:extLst>
      <p:ext uri="{BB962C8B-B14F-4D97-AF65-F5344CB8AC3E}">
        <p14:creationId xmlns:p14="http://schemas.microsoft.com/office/powerpoint/2010/main" val="1403943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Logical data model</a:t>
            </a:r>
            <a:endParaRPr lang="en-US" dirty="0"/>
          </a:p>
        </p:txBody>
      </p:sp>
      <p:sp>
        <p:nvSpPr>
          <p:cNvPr id="3" name="Content Placeholder 2"/>
          <p:cNvSpPr>
            <a:spLocks noGrp="1"/>
          </p:cNvSpPr>
          <p:nvPr>
            <p:ph idx="1"/>
          </p:nvPr>
        </p:nvSpPr>
        <p:spPr/>
        <p:txBody>
          <a:bodyPr/>
          <a:lstStyle/>
          <a:p>
            <a:pPr marL="0" indent="0">
              <a:buNone/>
            </a:pPr>
            <a:r>
              <a:rPr lang="en-US" b="1" dirty="0"/>
              <a:t>Features of a logical data model include</a:t>
            </a:r>
            <a:r>
              <a:rPr lang="en-US" b="1" dirty="0" smtClean="0"/>
              <a:t>:</a:t>
            </a:r>
            <a:endParaRPr lang="en-US" dirty="0" smtClean="0"/>
          </a:p>
          <a:p>
            <a:pPr>
              <a:buFontTx/>
              <a:buChar char="-"/>
            </a:pPr>
            <a:r>
              <a:rPr lang="en-US" dirty="0" smtClean="0"/>
              <a:t>User </a:t>
            </a:r>
            <a:r>
              <a:rPr lang="en-US" dirty="0"/>
              <a:t>friendly attribute names</a:t>
            </a:r>
          </a:p>
          <a:p>
            <a:pPr>
              <a:buFontTx/>
              <a:buChar char="-"/>
            </a:pPr>
            <a:r>
              <a:rPr lang="en-US" dirty="0"/>
              <a:t>More detailed than conceptual model</a:t>
            </a:r>
          </a:p>
          <a:p>
            <a:pPr>
              <a:buFontTx/>
              <a:buChar char="-"/>
            </a:pPr>
            <a:r>
              <a:rPr lang="en-US" dirty="0"/>
              <a:t>But more effort required to enhance, in comparison to Conceptual model</a:t>
            </a:r>
          </a:p>
          <a:p>
            <a:pPr>
              <a:buFontTx/>
              <a:buChar char="-"/>
            </a:pPr>
            <a:r>
              <a:rPr lang="en-US" dirty="0"/>
              <a:t>Database </a:t>
            </a:r>
            <a:r>
              <a:rPr lang="en-US" dirty="0" smtClean="0"/>
              <a:t>agnostic </a:t>
            </a:r>
            <a:r>
              <a:rPr lang="en-US" dirty="0" err="1" smtClean="0"/>
              <a:t>i.e</a:t>
            </a:r>
            <a:r>
              <a:rPr lang="en-US" dirty="0" smtClean="0"/>
              <a:t> it can be implemented in any database system.</a:t>
            </a:r>
            <a:endParaRPr lang="en-US" dirty="0"/>
          </a:p>
        </p:txBody>
      </p:sp>
    </p:spTree>
    <p:extLst>
      <p:ext uri="{BB962C8B-B14F-4D97-AF65-F5344CB8AC3E}">
        <p14:creationId xmlns:p14="http://schemas.microsoft.com/office/powerpoint/2010/main" val="3705676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855" y="-228600"/>
            <a:ext cx="9677400" cy="7696200"/>
          </a:xfrm>
        </p:spPr>
      </p:pic>
    </p:spTree>
    <p:extLst>
      <p:ext uri="{BB962C8B-B14F-4D97-AF65-F5344CB8AC3E}">
        <p14:creationId xmlns:p14="http://schemas.microsoft.com/office/powerpoint/2010/main" val="5875618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3. </a:t>
            </a:r>
            <a:r>
              <a:rPr lang="en-US" dirty="0"/>
              <a:t>Physical data model:=&gt; </a:t>
            </a:r>
            <a:endParaRPr lang="en-US" dirty="0" smtClean="0"/>
          </a:p>
          <a:p>
            <a:r>
              <a:rPr lang="en-US" dirty="0" smtClean="0"/>
              <a:t>Physical </a:t>
            </a:r>
            <a:r>
              <a:rPr lang="en-US" dirty="0"/>
              <a:t>data model represents how the model will be built in the database</a:t>
            </a:r>
            <a:r>
              <a:rPr lang="en-US" dirty="0" smtClean="0"/>
              <a:t>.</a:t>
            </a:r>
          </a:p>
          <a:p>
            <a:r>
              <a:rPr lang="en-US" dirty="0" smtClean="0"/>
              <a:t> </a:t>
            </a:r>
            <a:r>
              <a:rPr lang="en-US" dirty="0"/>
              <a:t>A physical database model shows all table structures, including column name, column data type, column </a:t>
            </a:r>
            <a:r>
              <a:rPr lang="en-US" dirty="0" smtClean="0"/>
              <a:t>constraints (</a:t>
            </a:r>
            <a:r>
              <a:rPr lang="en-US" dirty="0" err="1" smtClean="0"/>
              <a:t>i.e</a:t>
            </a:r>
            <a:r>
              <a:rPr lang="en-US" dirty="0" smtClean="0"/>
              <a:t> rules and conditions like primary key identifies each record in a table and foreign key establishes a link between </a:t>
            </a:r>
            <a:r>
              <a:rPr lang="en-US" smtClean="0"/>
              <a:t>two tables), </a:t>
            </a:r>
            <a:r>
              <a:rPr lang="en-US" dirty="0"/>
              <a:t>primary key, foreign key, and relationships between tables</a:t>
            </a:r>
          </a:p>
        </p:txBody>
      </p:sp>
    </p:spTree>
    <p:extLst>
      <p:ext uri="{BB962C8B-B14F-4D97-AF65-F5344CB8AC3E}">
        <p14:creationId xmlns:p14="http://schemas.microsoft.com/office/powerpoint/2010/main" val="1465695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data model</a:t>
            </a:r>
            <a:endParaRPr lang="en-US" dirty="0"/>
          </a:p>
        </p:txBody>
      </p:sp>
      <p:sp>
        <p:nvSpPr>
          <p:cNvPr id="3" name="Content Placeholder 2"/>
          <p:cNvSpPr>
            <a:spLocks noGrp="1"/>
          </p:cNvSpPr>
          <p:nvPr>
            <p:ph idx="1"/>
          </p:nvPr>
        </p:nvSpPr>
        <p:spPr>
          <a:xfrm>
            <a:off x="381000" y="1524000"/>
            <a:ext cx="8229600" cy="4525963"/>
          </a:xfrm>
        </p:spPr>
        <p:txBody>
          <a:bodyPr>
            <a:normAutofit/>
          </a:bodyPr>
          <a:lstStyle/>
          <a:p>
            <a:pPr marL="0" indent="0">
              <a:buNone/>
            </a:pPr>
            <a:r>
              <a:rPr lang="en-US" dirty="0" smtClean="0"/>
              <a:t>Features of physical data model:=&gt; </a:t>
            </a:r>
          </a:p>
          <a:p>
            <a:pPr marL="0" indent="0">
              <a:buNone/>
            </a:pPr>
            <a:r>
              <a:rPr lang="en-US" dirty="0" smtClean="0"/>
              <a:t>--- Looks similar to logical data model</a:t>
            </a:r>
          </a:p>
          <a:p>
            <a:pPr marL="0" indent="0">
              <a:buNone/>
            </a:pPr>
            <a:r>
              <a:rPr lang="en-US" dirty="0" smtClean="0"/>
              <a:t>--- Entities referred to as tables</a:t>
            </a:r>
          </a:p>
          <a:p>
            <a:pPr marL="0" indent="0">
              <a:buNone/>
            </a:pPr>
            <a:r>
              <a:rPr lang="en-US" dirty="0" smtClean="0"/>
              <a:t>---- Attributes referred to as Columns</a:t>
            </a:r>
          </a:p>
          <a:p>
            <a:pPr marL="0" indent="0">
              <a:buNone/>
            </a:pPr>
            <a:r>
              <a:rPr lang="en-US" dirty="0" smtClean="0"/>
              <a:t>-- Database compatible table names</a:t>
            </a:r>
          </a:p>
          <a:p>
            <a:pPr marL="0" indent="0">
              <a:buNone/>
            </a:pPr>
            <a:r>
              <a:rPr lang="en-US" dirty="0" smtClean="0"/>
              <a:t>.</a:t>
            </a:r>
            <a:endParaRPr lang="en-US" dirty="0"/>
          </a:p>
        </p:txBody>
      </p:sp>
    </p:spTree>
    <p:extLst>
      <p:ext uri="{BB962C8B-B14F-4D97-AF65-F5344CB8AC3E}">
        <p14:creationId xmlns:p14="http://schemas.microsoft.com/office/powerpoint/2010/main" val="15082241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Features of physical data model:=&gt; </a:t>
            </a:r>
          </a:p>
        </p:txBody>
      </p:sp>
      <p:sp>
        <p:nvSpPr>
          <p:cNvPr id="3" name="Content Placeholder 2"/>
          <p:cNvSpPr>
            <a:spLocks noGrp="1"/>
          </p:cNvSpPr>
          <p:nvPr>
            <p:ph idx="1"/>
          </p:nvPr>
        </p:nvSpPr>
        <p:spPr/>
        <p:txBody>
          <a:bodyPr/>
          <a:lstStyle/>
          <a:p>
            <a:r>
              <a:rPr lang="en-US" dirty="0" smtClean="0"/>
              <a:t>Data </a:t>
            </a:r>
            <a:r>
              <a:rPr lang="en-US" dirty="0"/>
              <a:t>base compatible column names</a:t>
            </a:r>
          </a:p>
          <a:p>
            <a:r>
              <a:rPr lang="en-US" dirty="0" smtClean="0"/>
              <a:t> </a:t>
            </a:r>
            <a:r>
              <a:rPr lang="en-US" dirty="0"/>
              <a:t>Database specific data types. </a:t>
            </a:r>
          </a:p>
          <a:p>
            <a:r>
              <a:rPr lang="en-US" dirty="0"/>
              <a:t> </a:t>
            </a:r>
            <a:r>
              <a:rPr lang="en-US" dirty="0" smtClean="0"/>
              <a:t> </a:t>
            </a:r>
            <a:r>
              <a:rPr lang="en-US" dirty="0"/>
              <a:t>Difficult for users to understand</a:t>
            </a:r>
          </a:p>
          <a:p>
            <a:r>
              <a:rPr lang="en-US" dirty="0" smtClean="0"/>
              <a:t>Physical </a:t>
            </a:r>
            <a:r>
              <a:rPr lang="en-US" dirty="0"/>
              <a:t>data model will be different for different </a:t>
            </a:r>
            <a:r>
              <a:rPr lang="en-US" dirty="0" smtClean="0"/>
              <a:t>RDBMS </a:t>
            </a:r>
            <a:r>
              <a:rPr lang="en-US" dirty="0" err="1" smtClean="0"/>
              <a:t>i.e</a:t>
            </a:r>
            <a:r>
              <a:rPr lang="en-US" dirty="0" smtClean="0"/>
              <a:t> it is specific to database.</a:t>
            </a:r>
          </a:p>
          <a:p>
            <a:r>
              <a:rPr lang="en-US" dirty="0" smtClean="0"/>
              <a:t>For </a:t>
            </a:r>
            <a:r>
              <a:rPr lang="en-US" dirty="0"/>
              <a:t>example, data type for a column may be different between MySQL and SQL Server</a:t>
            </a:r>
          </a:p>
        </p:txBody>
      </p:sp>
    </p:spTree>
    <p:extLst>
      <p:ext uri="{BB962C8B-B14F-4D97-AF65-F5344CB8AC3E}">
        <p14:creationId xmlns:p14="http://schemas.microsoft.com/office/powerpoint/2010/main" val="37982378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0"/>
            <a:ext cx="9601200" cy="6858000"/>
          </a:xfrm>
        </p:spPr>
      </p:pic>
    </p:spTree>
    <p:extLst>
      <p:ext uri="{BB962C8B-B14F-4D97-AF65-F5344CB8AC3E}">
        <p14:creationId xmlns:p14="http://schemas.microsoft.com/office/powerpoint/2010/main" val="10863205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 we need data model…?</a:t>
            </a:r>
            <a:endParaRPr lang="en-US" dirty="0"/>
          </a:p>
        </p:txBody>
      </p:sp>
      <p:sp>
        <p:nvSpPr>
          <p:cNvPr id="3" name="Content Placeholder 2"/>
          <p:cNvSpPr>
            <a:spLocks noGrp="1"/>
          </p:cNvSpPr>
          <p:nvPr>
            <p:ph idx="1"/>
          </p:nvPr>
        </p:nvSpPr>
        <p:spPr/>
        <p:txBody>
          <a:bodyPr/>
          <a:lstStyle/>
          <a:p>
            <a:r>
              <a:rPr lang="en-US" dirty="0"/>
              <a:t>Structured representations of data at different levels in databases (conceptual, logical, and physical) are needed to provide a systematic and organized framework for understanding, designing, and implementing complex data systems, </a:t>
            </a:r>
            <a:r>
              <a:rPr lang="en-US" b="1" dirty="0">
                <a:solidFill>
                  <a:schemeClr val="accent2"/>
                </a:solidFill>
              </a:rPr>
              <a:t>ensuring clarity, consistency, and efficiency </a:t>
            </a:r>
            <a:r>
              <a:rPr lang="en-US" dirty="0"/>
              <a:t>throughout the entire data lifecycle, </a:t>
            </a:r>
            <a:r>
              <a:rPr lang="en-US" b="1" dirty="0">
                <a:solidFill>
                  <a:schemeClr val="accent2"/>
                </a:solidFill>
              </a:rPr>
              <a:t>from conceptualization to storage and retrieval.</a:t>
            </a:r>
          </a:p>
        </p:txBody>
      </p:sp>
    </p:spTree>
    <p:extLst>
      <p:ext uri="{BB962C8B-B14F-4D97-AF65-F5344CB8AC3E}">
        <p14:creationId xmlns:p14="http://schemas.microsoft.com/office/powerpoint/2010/main" val="492457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US" b="1" dirty="0"/>
              <a:t>Other types of data model :=&gt;</a:t>
            </a:r>
          </a:p>
        </p:txBody>
      </p:sp>
      <p:sp>
        <p:nvSpPr>
          <p:cNvPr id="3" name="Content Placeholder 2"/>
          <p:cNvSpPr>
            <a:spLocks noGrp="1"/>
          </p:cNvSpPr>
          <p:nvPr>
            <p:ph idx="1"/>
          </p:nvPr>
        </p:nvSpPr>
        <p:spPr/>
        <p:txBody>
          <a:bodyPr>
            <a:normAutofit/>
          </a:bodyPr>
          <a:lstStyle/>
          <a:p>
            <a:pPr marL="571500" indent="-571500">
              <a:buAutoNum type="romanLcParenR"/>
            </a:pPr>
            <a:r>
              <a:rPr lang="en-US" dirty="0" smtClean="0"/>
              <a:t>Object </a:t>
            </a:r>
            <a:r>
              <a:rPr lang="en-US" dirty="0"/>
              <a:t>based data model </a:t>
            </a:r>
            <a:r>
              <a:rPr lang="en-US" dirty="0" smtClean="0"/>
              <a:t>:=&gt;</a:t>
            </a:r>
          </a:p>
          <a:p>
            <a:r>
              <a:rPr lang="en-US" dirty="0" smtClean="0"/>
              <a:t> </a:t>
            </a:r>
            <a:r>
              <a:rPr lang="en-US" dirty="0"/>
              <a:t>An object-based data model represents data using a structure similar to real-world </a:t>
            </a:r>
            <a:r>
              <a:rPr lang="en-US" dirty="0" smtClean="0"/>
              <a:t>objects.</a:t>
            </a:r>
          </a:p>
          <a:p>
            <a:r>
              <a:rPr lang="en-US" dirty="0" smtClean="0"/>
              <a:t> </a:t>
            </a:r>
            <a:r>
              <a:rPr lang="en-US" dirty="0"/>
              <a:t>An object-based data model organizes data like objects with properties</a:t>
            </a:r>
            <a:r>
              <a:rPr lang="en-US" dirty="0" smtClean="0"/>
              <a:t> </a:t>
            </a:r>
          </a:p>
          <a:p>
            <a:r>
              <a:rPr lang="en-US" dirty="0" smtClean="0"/>
              <a:t>The </a:t>
            </a:r>
            <a:r>
              <a:rPr lang="en-US" dirty="0"/>
              <a:t>Entity relationship model which is an object based model is widely used in practices as an appropriate database design tool</a:t>
            </a:r>
          </a:p>
        </p:txBody>
      </p:sp>
    </p:spTree>
    <p:extLst>
      <p:ext uri="{BB962C8B-B14F-4D97-AF65-F5344CB8AC3E}">
        <p14:creationId xmlns:p14="http://schemas.microsoft.com/office/powerpoint/2010/main" val="6855933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Other types of data model :=&gt;</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smtClean="0"/>
              <a:t>ii. Record based data model:=&gt;</a:t>
            </a:r>
          </a:p>
          <a:p>
            <a:r>
              <a:rPr lang="en-US" dirty="0"/>
              <a:t>a record-based data model stores data in structured rows of fixed format.</a:t>
            </a:r>
          </a:p>
          <a:p>
            <a:r>
              <a:rPr lang="en-US" dirty="0"/>
              <a:t>a record-based data model organizes data into fixed-format rows or records without the concept of objects</a:t>
            </a:r>
            <a:r>
              <a:rPr lang="en-US" dirty="0" smtClean="0"/>
              <a:t>.</a:t>
            </a:r>
            <a:r>
              <a:rPr lang="en-US" dirty="0"/>
              <a:t/>
            </a:r>
            <a:br>
              <a:rPr lang="en-US" dirty="0"/>
            </a:br>
            <a:r>
              <a:rPr lang="en-US" dirty="0" smtClean="0"/>
              <a:t>* The </a:t>
            </a:r>
            <a:r>
              <a:rPr lang="en-US" dirty="0"/>
              <a:t>three widely accepted record based data models are : </a:t>
            </a:r>
            <a:endParaRPr lang="en-US" dirty="0" smtClean="0"/>
          </a:p>
          <a:p>
            <a:pPr marL="0" indent="0">
              <a:buNone/>
            </a:pPr>
            <a:r>
              <a:rPr lang="en-US" dirty="0" smtClean="0"/>
              <a:t>– </a:t>
            </a:r>
            <a:r>
              <a:rPr lang="en-US" dirty="0"/>
              <a:t>relational model </a:t>
            </a:r>
            <a:endParaRPr lang="en-US" dirty="0" smtClean="0"/>
          </a:p>
          <a:p>
            <a:pPr marL="0" indent="0">
              <a:buNone/>
            </a:pPr>
            <a:r>
              <a:rPr lang="en-US" dirty="0" smtClean="0"/>
              <a:t>– </a:t>
            </a:r>
            <a:r>
              <a:rPr lang="en-US" dirty="0"/>
              <a:t>network model and </a:t>
            </a:r>
            <a:endParaRPr lang="en-US" dirty="0" smtClean="0"/>
          </a:p>
          <a:p>
            <a:pPr marL="0" indent="0">
              <a:buNone/>
            </a:pPr>
            <a:r>
              <a:rPr lang="en-US" dirty="0" smtClean="0"/>
              <a:t>– </a:t>
            </a:r>
            <a:r>
              <a:rPr lang="en-US" dirty="0"/>
              <a:t>hierarchical model</a:t>
            </a:r>
          </a:p>
        </p:txBody>
      </p:sp>
    </p:spTree>
    <p:extLst>
      <p:ext uri="{BB962C8B-B14F-4D97-AF65-F5344CB8AC3E}">
        <p14:creationId xmlns:p14="http://schemas.microsoft.com/office/powerpoint/2010/main" val="786937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Record based </a:t>
            </a:r>
            <a:r>
              <a:rPr lang="en-US" b="1" dirty="0" err="1" smtClean="0"/>
              <a:t>vs</a:t>
            </a:r>
            <a:r>
              <a:rPr lang="en-US" b="1" dirty="0" smtClean="0"/>
              <a:t> object based data model</a:t>
            </a:r>
            <a:endParaRPr lang="en-US" b="1" dirty="0"/>
          </a:p>
        </p:txBody>
      </p:sp>
      <p:sp>
        <p:nvSpPr>
          <p:cNvPr id="3" name="Content Placeholder 2"/>
          <p:cNvSpPr>
            <a:spLocks noGrp="1"/>
          </p:cNvSpPr>
          <p:nvPr>
            <p:ph idx="1"/>
          </p:nvPr>
        </p:nvSpPr>
        <p:spPr/>
        <p:txBody>
          <a:bodyPr/>
          <a:lstStyle/>
          <a:p>
            <a:r>
              <a:rPr lang="en-US" dirty="0"/>
              <a:t>A record-based data model organizes data into simple, tabular structures, while an object-based data model handles complex data structures, often adhering to object-oriented principles.</a:t>
            </a:r>
          </a:p>
        </p:txBody>
      </p:sp>
    </p:spTree>
    <p:extLst>
      <p:ext uri="{BB962C8B-B14F-4D97-AF65-F5344CB8AC3E}">
        <p14:creationId xmlns:p14="http://schemas.microsoft.com/office/powerpoint/2010/main" val="1944595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Models</a:t>
            </a:r>
            <a:endParaRPr lang="en-US" b="1" dirty="0"/>
          </a:p>
        </p:txBody>
      </p:sp>
      <p:sp>
        <p:nvSpPr>
          <p:cNvPr id="3" name="Content Placeholder 2"/>
          <p:cNvSpPr>
            <a:spLocks noGrp="1"/>
          </p:cNvSpPr>
          <p:nvPr>
            <p:ph idx="1"/>
          </p:nvPr>
        </p:nvSpPr>
        <p:spPr/>
        <p:txBody>
          <a:bodyPr>
            <a:normAutofit lnSpcReduction="10000"/>
          </a:bodyPr>
          <a:lstStyle/>
          <a:p>
            <a:r>
              <a:rPr lang="en-US" dirty="0" smtClean="0"/>
              <a:t>Data model is a collection of conceptual tools used for describing data, data relationships and </a:t>
            </a:r>
            <a:r>
              <a:rPr lang="en-US" dirty="0" smtClean="0">
                <a:solidFill>
                  <a:srgbClr val="92D050"/>
                </a:solidFill>
              </a:rPr>
              <a:t>data constraints</a:t>
            </a:r>
            <a:r>
              <a:rPr lang="en-US" dirty="0" smtClean="0"/>
              <a:t>.</a:t>
            </a:r>
          </a:p>
          <a:p>
            <a:r>
              <a:rPr lang="en-US" dirty="0"/>
              <a:t>Data models in a Database Management System (DBMS) are like </a:t>
            </a:r>
            <a:r>
              <a:rPr lang="en-US" dirty="0">
                <a:solidFill>
                  <a:schemeClr val="accent3"/>
                </a:solidFill>
              </a:rPr>
              <a:t>blueprints</a:t>
            </a:r>
            <a:r>
              <a:rPr lang="en-US" dirty="0"/>
              <a:t> </a:t>
            </a:r>
            <a:r>
              <a:rPr lang="en-US" dirty="0" smtClean="0"/>
              <a:t>(structure or design)for </a:t>
            </a:r>
            <a:r>
              <a:rPr lang="en-US" dirty="0"/>
              <a:t>how information is stored, organized, and accessed within a database. </a:t>
            </a:r>
            <a:endParaRPr lang="en-US" dirty="0" smtClean="0"/>
          </a:p>
          <a:p>
            <a:r>
              <a:rPr lang="en-US" dirty="0" smtClean="0"/>
              <a:t>They </a:t>
            </a:r>
            <a:r>
              <a:rPr lang="en-US" dirty="0"/>
              <a:t>provide a structured way to represent and interact with data</a:t>
            </a:r>
          </a:p>
        </p:txBody>
      </p:sp>
    </p:spTree>
    <p:extLst>
      <p:ext uri="{BB962C8B-B14F-4D97-AF65-F5344CB8AC3E}">
        <p14:creationId xmlns:p14="http://schemas.microsoft.com/office/powerpoint/2010/main" val="40723889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to do</a:t>
            </a:r>
            <a:endParaRPr lang="en-US" b="1" dirty="0"/>
          </a:p>
        </p:txBody>
      </p:sp>
      <p:sp>
        <p:nvSpPr>
          <p:cNvPr id="4" name="Content Placeholder 3"/>
          <p:cNvSpPr>
            <a:spLocks noGrp="1"/>
          </p:cNvSpPr>
          <p:nvPr>
            <p:ph idx="1"/>
          </p:nvPr>
        </p:nvSpPr>
        <p:spPr/>
        <p:txBody>
          <a:bodyPr/>
          <a:lstStyle/>
          <a:p>
            <a:pPr marL="0" indent="0">
              <a:buNone/>
            </a:pPr>
            <a:r>
              <a:rPr lang="en-US" dirty="0" smtClean="0"/>
              <a:t>1. Define data model. What are different types of data models? Explain each of them in brief.[10]</a:t>
            </a:r>
            <a:endParaRPr lang="en-US" dirty="0"/>
          </a:p>
        </p:txBody>
      </p:sp>
    </p:spTree>
    <p:extLst>
      <p:ext uri="{BB962C8B-B14F-4D97-AF65-F5344CB8AC3E}">
        <p14:creationId xmlns:p14="http://schemas.microsoft.com/office/powerpoint/2010/main" val="12479888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Introduction to Entity Relationship Model</a:t>
            </a:r>
            <a:endParaRPr lang="en-US" b="1" dirty="0"/>
          </a:p>
        </p:txBody>
      </p:sp>
      <p:sp>
        <p:nvSpPr>
          <p:cNvPr id="3" name="Content Placeholder 2"/>
          <p:cNvSpPr>
            <a:spLocks noGrp="1"/>
          </p:cNvSpPr>
          <p:nvPr>
            <p:ph idx="1"/>
          </p:nvPr>
        </p:nvSpPr>
        <p:spPr/>
        <p:txBody>
          <a:bodyPr>
            <a:normAutofit lnSpcReduction="10000"/>
          </a:bodyPr>
          <a:lstStyle/>
          <a:p>
            <a:r>
              <a:rPr lang="en-US" dirty="0"/>
              <a:t>An Entity-Relationship Data Model (ER Model) in a Database Management System (DBMS) is a </a:t>
            </a:r>
            <a:r>
              <a:rPr lang="en-US" dirty="0" smtClean="0"/>
              <a:t>conceptual or logical way </a:t>
            </a:r>
            <a:r>
              <a:rPr lang="en-US" dirty="0"/>
              <a:t>to visually represent and describe the relationships between various entities or objects in a database</a:t>
            </a:r>
            <a:r>
              <a:rPr lang="en-US" dirty="0" smtClean="0"/>
              <a:t>.</a:t>
            </a:r>
          </a:p>
          <a:p>
            <a:r>
              <a:rPr lang="en-US" dirty="0" smtClean="0"/>
              <a:t> </a:t>
            </a:r>
            <a:r>
              <a:rPr lang="en-US" dirty="0"/>
              <a:t>It's like drawing a map of how different things are connected and what kind of information each thing holds.</a:t>
            </a:r>
          </a:p>
        </p:txBody>
      </p:sp>
    </p:spTree>
    <p:extLst>
      <p:ext uri="{BB962C8B-B14F-4D97-AF65-F5344CB8AC3E}">
        <p14:creationId xmlns:p14="http://schemas.microsoft.com/office/powerpoint/2010/main" val="28386481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Here's a more detailed explanation:</a:t>
            </a:r>
            <a:br>
              <a:rPr lang="en-US" dirty="0" smtClean="0"/>
            </a:b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a:t>Here's a more detailed explanation</a:t>
            </a:r>
            <a:r>
              <a:rPr lang="en-US" dirty="0" smtClean="0"/>
              <a:t>:</a:t>
            </a:r>
          </a:p>
          <a:p>
            <a:pPr marL="514350" indent="-514350">
              <a:buAutoNum type="arabicPeriod"/>
            </a:pPr>
            <a:r>
              <a:rPr lang="en-US" b="1" dirty="0" smtClean="0"/>
              <a:t>Entities</a:t>
            </a:r>
            <a:r>
              <a:rPr lang="en-US" dirty="0"/>
              <a:t>: </a:t>
            </a:r>
            <a:r>
              <a:rPr lang="en-US" dirty="0" smtClean="0"/>
              <a:t>=&gt;</a:t>
            </a:r>
          </a:p>
          <a:p>
            <a:r>
              <a:rPr lang="en-US" dirty="0" smtClean="0"/>
              <a:t>In </a:t>
            </a:r>
            <a:r>
              <a:rPr lang="en-US" dirty="0"/>
              <a:t>an ER Model, an entity is like a noun in your database</a:t>
            </a:r>
            <a:r>
              <a:rPr lang="en-US" dirty="0" smtClean="0"/>
              <a:t>.</a:t>
            </a:r>
          </a:p>
          <a:p>
            <a:r>
              <a:rPr lang="en-US" dirty="0" smtClean="0"/>
              <a:t> </a:t>
            </a:r>
            <a:r>
              <a:rPr lang="en-US" dirty="0"/>
              <a:t>It represents an object, concept, or thing that you want to store information about</a:t>
            </a:r>
            <a:r>
              <a:rPr lang="en-US" dirty="0" smtClean="0"/>
              <a:t>.</a:t>
            </a:r>
          </a:p>
          <a:p>
            <a:r>
              <a:rPr lang="en-US" dirty="0" smtClean="0"/>
              <a:t> </a:t>
            </a:r>
            <a:r>
              <a:rPr lang="en-US" dirty="0"/>
              <a:t>For example, in a database for a library, "Book" and "Author" could be entities. </a:t>
            </a:r>
            <a:endParaRPr lang="en-US" dirty="0" smtClean="0"/>
          </a:p>
          <a:p>
            <a:r>
              <a:rPr lang="en-US" dirty="0" smtClean="0"/>
              <a:t>Each </a:t>
            </a:r>
            <a:r>
              <a:rPr lang="en-US" dirty="0"/>
              <a:t>entity is typically associated with specific attributes, which are like the characteristics or properties of that entity. </a:t>
            </a:r>
            <a:endParaRPr lang="en-US" dirty="0" smtClean="0"/>
          </a:p>
          <a:p>
            <a:r>
              <a:rPr lang="en-US" dirty="0" smtClean="0"/>
              <a:t>For </a:t>
            </a:r>
            <a:r>
              <a:rPr lang="en-US" dirty="0"/>
              <a:t>a "Book" entity, attributes might include "Title," "Author," and "Publication Date.</a:t>
            </a:r>
          </a:p>
        </p:txBody>
      </p:sp>
    </p:spTree>
    <p:extLst>
      <p:ext uri="{BB962C8B-B14F-4D97-AF65-F5344CB8AC3E}">
        <p14:creationId xmlns:p14="http://schemas.microsoft.com/office/powerpoint/2010/main" val="42850655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Here's a more detailed explanation:</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2</a:t>
            </a:r>
            <a:r>
              <a:rPr lang="en-US" dirty="0" smtClean="0"/>
              <a:t>. </a:t>
            </a:r>
            <a:r>
              <a:rPr lang="en-US" b="1" dirty="0"/>
              <a:t>Attributes</a:t>
            </a:r>
            <a:r>
              <a:rPr lang="en-US" dirty="0" smtClean="0"/>
              <a:t>:=&gt;</a:t>
            </a:r>
          </a:p>
          <a:p>
            <a:r>
              <a:rPr lang="en-US" dirty="0" smtClean="0"/>
              <a:t> </a:t>
            </a:r>
            <a:r>
              <a:rPr lang="en-US" dirty="0"/>
              <a:t>Entities are represented by means of their properties, called attributes. </a:t>
            </a:r>
          </a:p>
          <a:p>
            <a:r>
              <a:rPr lang="en-US" dirty="0" smtClean="0"/>
              <a:t>All </a:t>
            </a:r>
            <a:r>
              <a:rPr lang="en-US" dirty="0"/>
              <a:t>attributes have values</a:t>
            </a:r>
            <a:r>
              <a:rPr lang="en-US" dirty="0" smtClean="0"/>
              <a:t>.</a:t>
            </a:r>
          </a:p>
          <a:p>
            <a:r>
              <a:rPr lang="en-US" dirty="0" smtClean="0"/>
              <a:t> </a:t>
            </a:r>
            <a:r>
              <a:rPr lang="en-US" dirty="0"/>
              <a:t>For example, a student entity may have name, class, and age as attributes</a:t>
            </a:r>
            <a:r>
              <a:rPr lang="en-US" dirty="0" smtClean="0"/>
              <a:t>.</a:t>
            </a:r>
          </a:p>
          <a:p>
            <a:r>
              <a:rPr lang="en-US" dirty="0" smtClean="0"/>
              <a:t> </a:t>
            </a:r>
            <a:r>
              <a:rPr lang="en-US" dirty="0"/>
              <a:t>There exists a domain or range of values that can be assigned to attributes</a:t>
            </a:r>
            <a:r>
              <a:rPr lang="en-US" dirty="0" smtClean="0"/>
              <a:t>.</a:t>
            </a:r>
          </a:p>
          <a:p>
            <a:r>
              <a:rPr lang="en-US" dirty="0" smtClean="0"/>
              <a:t> </a:t>
            </a:r>
            <a:r>
              <a:rPr lang="en-US" dirty="0"/>
              <a:t>For example, a student's name cannot be a numeric value. It has to be alphabetic. A student's age cannot be negative, etc. </a:t>
            </a:r>
          </a:p>
        </p:txBody>
      </p:sp>
    </p:spTree>
    <p:extLst>
      <p:ext uri="{BB962C8B-B14F-4D97-AF65-F5344CB8AC3E}">
        <p14:creationId xmlns:p14="http://schemas.microsoft.com/office/powerpoint/2010/main" val="7636332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Here's a more detailed explanation:</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a:t>3</a:t>
            </a:r>
            <a:r>
              <a:rPr lang="en-US" dirty="0" smtClean="0"/>
              <a:t>. </a:t>
            </a:r>
            <a:r>
              <a:rPr lang="en-US" b="1" dirty="0" smtClean="0"/>
              <a:t>Relationships or Association</a:t>
            </a:r>
            <a:r>
              <a:rPr lang="en-US" dirty="0" smtClean="0"/>
              <a:t>: =&gt;</a:t>
            </a:r>
          </a:p>
          <a:p>
            <a:r>
              <a:rPr lang="en-US" dirty="0" smtClean="0"/>
              <a:t>Relationships </a:t>
            </a:r>
            <a:r>
              <a:rPr lang="en-US" dirty="0"/>
              <a:t>in an ER Model define how entities are connected or related to each other. </a:t>
            </a:r>
            <a:endParaRPr lang="en-US" dirty="0" smtClean="0"/>
          </a:p>
          <a:p>
            <a:r>
              <a:rPr lang="en-US" dirty="0" smtClean="0"/>
              <a:t>These </a:t>
            </a:r>
            <a:r>
              <a:rPr lang="en-US" dirty="0"/>
              <a:t>relationships can be one-to-one, one-to-many, or many-to-many. </a:t>
            </a:r>
            <a:endParaRPr lang="en-US" dirty="0" smtClean="0"/>
          </a:p>
          <a:p>
            <a:r>
              <a:rPr lang="en-US" dirty="0" smtClean="0"/>
              <a:t>For </a:t>
            </a:r>
            <a:r>
              <a:rPr lang="en-US" dirty="0"/>
              <a:t>instance, in the library database, there's a "Wrote" relationship between the "Author" and "Book" entities, indicating that an author can write many books (one-to-many).</a:t>
            </a:r>
          </a:p>
        </p:txBody>
      </p:sp>
    </p:spTree>
    <p:extLst>
      <p:ext uri="{BB962C8B-B14F-4D97-AF65-F5344CB8AC3E}">
        <p14:creationId xmlns:p14="http://schemas.microsoft.com/office/powerpoint/2010/main" val="5973894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Entities are represented by means of their properties, called attributes</a:t>
            </a:r>
            <a:r>
              <a:rPr lang="en-US"/>
              <a:t>. </a:t>
            </a:r>
            <a:endParaRPr lang="en-US" smtClean="0"/>
          </a:p>
          <a:p>
            <a:r>
              <a:rPr lang="en-US" smtClean="0"/>
              <a:t>All </a:t>
            </a:r>
            <a:r>
              <a:rPr lang="en-US" dirty="0"/>
              <a:t>attributes have values. </a:t>
            </a:r>
            <a:endParaRPr lang="en-US" dirty="0" smtClean="0"/>
          </a:p>
          <a:p>
            <a:r>
              <a:rPr lang="en-US" dirty="0" smtClean="0"/>
              <a:t>For </a:t>
            </a:r>
            <a:r>
              <a:rPr lang="en-US" dirty="0"/>
              <a:t>example, a student entity may have name, class, and age as attributes. </a:t>
            </a:r>
            <a:endParaRPr lang="en-US" dirty="0" smtClean="0"/>
          </a:p>
          <a:p>
            <a:r>
              <a:rPr lang="en-US" dirty="0" smtClean="0"/>
              <a:t>There </a:t>
            </a:r>
            <a:r>
              <a:rPr lang="en-US" dirty="0"/>
              <a:t>exists a domain or range of values that can be assigned to attributes. </a:t>
            </a:r>
            <a:endParaRPr lang="en-US" dirty="0" smtClean="0"/>
          </a:p>
          <a:p>
            <a:r>
              <a:rPr lang="en-US" dirty="0" smtClean="0"/>
              <a:t>For </a:t>
            </a:r>
            <a:r>
              <a:rPr lang="en-US" dirty="0"/>
              <a:t>example, a student's name cannot be a numeric value. It has to be alphabetic. A student's age cannot be negative, etc. </a:t>
            </a:r>
          </a:p>
        </p:txBody>
      </p:sp>
    </p:spTree>
    <p:extLst>
      <p:ext uri="{BB962C8B-B14F-4D97-AF65-F5344CB8AC3E}">
        <p14:creationId xmlns:p14="http://schemas.microsoft.com/office/powerpoint/2010/main" val="1017501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Here's a more detailed explanation: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5480" y="2140912"/>
            <a:ext cx="7613040" cy="3444538"/>
          </a:xfrm>
        </p:spPr>
      </p:pic>
    </p:spTree>
    <p:extLst>
      <p:ext uri="{BB962C8B-B14F-4D97-AF65-F5344CB8AC3E}">
        <p14:creationId xmlns:p14="http://schemas.microsoft.com/office/powerpoint/2010/main" val="24596271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 model: Summary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Further, we implement E-R model by using SQL.</a:t>
            </a:r>
          </a:p>
          <a:p>
            <a:r>
              <a:rPr lang="en-US" dirty="0" smtClean="0"/>
              <a:t>In summary,</a:t>
            </a:r>
          </a:p>
          <a:p>
            <a:pPr marL="514350" indent="-514350">
              <a:buAutoNum type="alphaLcPeriod"/>
            </a:pPr>
            <a:r>
              <a:rPr lang="en-US" dirty="0" smtClean="0"/>
              <a:t>Entity=&gt; Those which have physical existence.(Rectangle)</a:t>
            </a:r>
          </a:p>
          <a:p>
            <a:pPr marL="514350" indent="-514350">
              <a:buAutoNum type="alphaLcPeriod"/>
            </a:pPr>
            <a:r>
              <a:rPr lang="en-US" dirty="0" smtClean="0"/>
              <a:t>Attribute :=&gt; Features or characteristics of entity (eclipse)</a:t>
            </a:r>
          </a:p>
          <a:p>
            <a:pPr marL="514350" indent="-514350">
              <a:buAutoNum type="alphaLcPeriod"/>
            </a:pPr>
            <a:r>
              <a:rPr lang="en-US" dirty="0" smtClean="0"/>
              <a:t>Relationship or Association:=&gt; Represent the relation between entity and attribute(Diamonds)</a:t>
            </a:r>
          </a:p>
          <a:p>
            <a:pPr marL="0" indent="0">
              <a:buNone/>
            </a:pPr>
            <a:endParaRPr lang="en-US" dirty="0"/>
          </a:p>
        </p:txBody>
      </p:sp>
    </p:spTree>
    <p:extLst>
      <p:ext uri="{BB962C8B-B14F-4D97-AF65-F5344CB8AC3E}">
        <p14:creationId xmlns:p14="http://schemas.microsoft.com/office/powerpoint/2010/main" val="1346004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447800"/>
            <a:ext cx="8000999" cy="5181600"/>
          </a:xfrm>
        </p:spPr>
      </p:pic>
    </p:spTree>
    <p:extLst>
      <p:ext uri="{BB962C8B-B14F-4D97-AF65-F5344CB8AC3E}">
        <p14:creationId xmlns:p14="http://schemas.microsoft.com/office/powerpoint/2010/main" val="4778183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2.2 Entity type</a:t>
            </a:r>
            <a:endParaRPr lang="en-US" dirty="0"/>
          </a:p>
        </p:txBody>
      </p:sp>
      <p:sp>
        <p:nvSpPr>
          <p:cNvPr id="3" name="Content Placeholder 2"/>
          <p:cNvSpPr>
            <a:spLocks noGrp="1"/>
          </p:cNvSpPr>
          <p:nvPr>
            <p:ph idx="1"/>
          </p:nvPr>
        </p:nvSpPr>
        <p:spPr/>
        <p:txBody>
          <a:bodyPr>
            <a:normAutofit lnSpcReduction="10000"/>
          </a:bodyPr>
          <a:lstStyle/>
          <a:p>
            <a:r>
              <a:rPr lang="en-US" dirty="0"/>
              <a:t>In the Entity-Relationship (ER) model in database management systems (DBMS), an "entity type" represents a category or class of objects, things, or concepts that you want to store and manage data about. </a:t>
            </a:r>
            <a:endParaRPr lang="en-US" dirty="0" smtClean="0"/>
          </a:p>
          <a:p>
            <a:r>
              <a:rPr lang="en-US" dirty="0" smtClean="0"/>
              <a:t>It </a:t>
            </a:r>
            <a:r>
              <a:rPr lang="en-US" dirty="0"/>
              <a:t>serves as a blueprint for defining what these entities have in common, such as their attributes and the relationships they may have with other entity types.</a:t>
            </a:r>
          </a:p>
        </p:txBody>
      </p:sp>
    </p:spTree>
    <p:extLst>
      <p:ext uri="{BB962C8B-B14F-4D97-AF65-F5344CB8AC3E}">
        <p14:creationId xmlns:p14="http://schemas.microsoft.com/office/powerpoint/2010/main" val="1970016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terms in data models</a:t>
            </a:r>
            <a:endParaRPr lang="en-US" dirty="0"/>
          </a:p>
        </p:txBody>
      </p:sp>
      <p:sp>
        <p:nvSpPr>
          <p:cNvPr id="3" name="Content Placeholder 2"/>
          <p:cNvSpPr>
            <a:spLocks noGrp="1"/>
          </p:cNvSpPr>
          <p:nvPr>
            <p:ph idx="1"/>
          </p:nvPr>
        </p:nvSpPr>
        <p:spPr/>
        <p:txBody>
          <a:bodyPr/>
          <a:lstStyle/>
          <a:p>
            <a:pPr marL="0" indent="0">
              <a:buNone/>
            </a:pPr>
            <a:r>
              <a:rPr lang="en-US" dirty="0">
                <a:solidFill>
                  <a:srgbClr val="FF0000"/>
                </a:solidFill>
              </a:rPr>
              <a:t>Data constraints </a:t>
            </a:r>
            <a:r>
              <a:rPr lang="en-US" dirty="0"/>
              <a:t>in data models in a DBMS are rules and conditions that define the acceptable values and relationships for data attributes, ensuring data integrity and consistency</a:t>
            </a:r>
            <a:r>
              <a:rPr lang="en-US" dirty="0" smtClean="0"/>
              <a:t>.</a:t>
            </a:r>
          </a:p>
          <a:p>
            <a:pPr marL="0" indent="0">
              <a:buNone/>
            </a:pPr>
            <a:r>
              <a:rPr lang="en-US" dirty="0">
                <a:solidFill>
                  <a:srgbClr val="FF0000"/>
                </a:solidFill>
              </a:rPr>
              <a:t>Data integrity </a:t>
            </a:r>
            <a:r>
              <a:rPr lang="en-US" dirty="0"/>
              <a:t>in a DBMS refers to the accuracy and reliability of data, while </a:t>
            </a:r>
            <a:r>
              <a:rPr lang="en-US" dirty="0">
                <a:solidFill>
                  <a:srgbClr val="FF0000"/>
                </a:solidFill>
              </a:rPr>
              <a:t>data consistency </a:t>
            </a:r>
            <a:r>
              <a:rPr lang="en-US" dirty="0"/>
              <a:t>ensures that data remains in a </a:t>
            </a:r>
            <a:r>
              <a:rPr lang="en-US" dirty="0" smtClean="0"/>
              <a:t>valid OR right  </a:t>
            </a:r>
            <a:r>
              <a:rPr lang="en-US" dirty="0"/>
              <a:t>state throughout its lifecycle.</a:t>
            </a:r>
          </a:p>
        </p:txBody>
      </p:sp>
    </p:spTree>
    <p:extLst>
      <p:ext uri="{BB962C8B-B14F-4D97-AF65-F5344CB8AC3E}">
        <p14:creationId xmlns:p14="http://schemas.microsoft.com/office/powerpoint/2010/main" val="1903704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2.2 Entity type</a:t>
            </a:r>
          </a:p>
        </p:txBody>
      </p:sp>
      <p:sp>
        <p:nvSpPr>
          <p:cNvPr id="3" name="Content Placeholder 2"/>
          <p:cNvSpPr>
            <a:spLocks noGrp="1"/>
          </p:cNvSpPr>
          <p:nvPr>
            <p:ph idx="1"/>
          </p:nvPr>
        </p:nvSpPr>
        <p:spPr/>
        <p:txBody>
          <a:bodyPr>
            <a:normAutofit fontScale="85000" lnSpcReduction="10000"/>
          </a:bodyPr>
          <a:lstStyle/>
          <a:p>
            <a:r>
              <a:rPr lang="en-US" dirty="0"/>
              <a:t>Here are some key points to understand about entity types in the E-R model</a:t>
            </a:r>
            <a:r>
              <a:rPr lang="en-US" dirty="0" smtClean="0"/>
              <a:t>:=&gt;</a:t>
            </a:r>
          </a:p>
          <a:p>
            <a:pPr marL="0" indent="0">
              <a:buNone/>
            </a:pPr>
            <a:r>
              <a:rPr lang="en-US" b="1" dirty="0" smtClean="0"/>
              <a:t>1. Blueprint </a:t>
            </a:r>
            <a:r>
              <a:rPr lang="en-US" b="1" dirty="0"/>
              <a:t>for Real-World Objects</a:t>
            </a:r>
            <a:r>
              <a:rPr lang="en-US" dirty="0"/>
              <a:t>: An entity type is a conceptual representation of real-world objects, such as "Customer," "Employee," "Product," or "Car."</a:t>
            </a:r>
          </a:p>
          <a:p>
            <a:pPr marL="0" indent="0">
              <a:buNone/>
            </a:pPr>
            <a:r>
              <a:rPr lang="en-US" b="1" dirty="0" smtClean="0"/>
              <a:t>2. Attributes</a:t>
            </a:r>
            <a:r>
              <a:rPr lang="en-US" dirty="0"/>
              <a:t>: Each entity type is associated with a set of attributes that describe the characteristics, properties, or information associated with instances of that entity type. For example, a "Customer" entity type might have attributes like "Name," "Address," and "Phone Number."</a:t>
            </a:r>
          </a:p>
          <a:p>
            <a:pPr marL="0" indent="0">
              <a:buNone/>
            </a:pPr>
            <a:endParaRPr lang="en-US" dirty="0"/>
          </a:p>
        </p:txBody>
      </p:sp>
    </p:spTree>
    <p:extLst>
      <p:ext uri="{BB962C8B-B14F-4D97-AF65-F5344CB8AC3E}">
        <p14:creationId xmlns:p14="http://schemas.microsoft.com/office/powerpoint/2010/main" val="26426987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2.2 Entity type</a:t>
            </a:r>
          </a:p>
        </p:txBody>
      </p:sp>
      <p:sp>
        <p:nvSpPr>
          <p:cNvPr id="3" name="Content Placeholder 2"/>
          <p:cNvSpPr>
            <a:spLocks noGrp="1"/>
          </p:cNvSpPr>
          <p:nvPr>
            <p:ph idx="1"/>
          </p:nvPr>
        </p:nvSpPr>
        <p:spPr/>
        <p:txBody>
          <a:bodyPr>
            <a:normAutofit lnSpcReduction="10000"/>
          </a:bodyPr>
          <a:lstStyle/>
          <a:p>
            <a:pPr marL="0" indent="0">
              <a:buNone/>
            </a:pPr>
            <a:r>
              <a:rPr lang="en-US" b="1" dirty="0" smtClean="0"/>
              <a:t>5. Relationships</a:t>
            </a:r>
            <a:r>
              <a:rPr lang="en-US" dirty="0"/>
              <a:t>: Entity types can be related to each other through relationships. For example, a "Customer" entity type can be related to an "Order" entity type to represent the fact that customers place orders.</a:t>
            </a:r>
          </a:p>
          <a:p>
            <a:pPr marL="0" indent="0">
              <a:buNone/>
            </a:pPr>
            <a:r>
              <a:rPr lang="en-US" b="1" dirty="0" smtClean="0"/>
              <a:t>6. Abstraction</a:t>
            </a:r>
            <a:r>
              <a:rPr lang="en-US" dirty="0"/>
              <a:t>: Entity types represent a level of abstraction that helps in structuring and organizing data in a database. They abstract the common properties shared by similar entities.</a:t>
            </a:r>
          </a:p>
        </p:txBody>
      </p:sp>
    </p:spTree>
    <p:extLst>
      <p:ext uri="{BB962C8B-B14F-4D97-AF65-F5344CB8AC3E}">
        <p14:creationId xmlns:p14="http://schemas.microsoft.com/office/powerpoint/2010/main" val="35914411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2.2 Entity type</a:t>
            </a:r>
          </a:p>
        </p:txBody>
      </p:sp>
      <p:sp>
        <p:nvSpPr>
          <p:cNvPr id="3" name="Content Placeholder 2"/>
          <p:cNvSpPr>
            <a:spLocks noGrp="1"/>
          </p:cNvSpPr>
          <p:nvPr>
            <p:ph idx="1"/>
          </p:nvPr>
        </p:nvSpPr>
        <p:spPr/>
        <p:txBody>
          <a:bodyPr>
            <a:normAutofit fontScale="92500"/>
          </a:bodyPr>
          <a:lstStyle/>
          <a:p>
            <a:pPr marL="0" indent="0">
              <a:buNone/>
            </a:pPr>
            <a:r>
              <a:rPr lang="en-US" b="1" dirty="0" smtClean="0"/>
              <a:t>3. Instances</a:t>
            </a:r>
            <a:r>
              <a:rPr lang="en-US" dirty="0"/>
              <a:t>: Specific objects or instances belonging to an entity type are referred to as entities. For instance, "John Smith" and "Sarah Brown" are individual entities within the "Customer" entity type.</a:t>
            </a:r>
          </a:p>
          <a:p>
            <a:pPr marL="0" indent="0">
              <a:buNone/>
            </a:pPr>
            <a:r>
              <a:rPr lang="en-US" b="1" dirty="0" smtClean="0"/>
              <a:t>4. Uniqueness</a:t>
            </a:r>
            <a:r>
              <a:rPr lang="en-US" dirty="0"/>
              <a:t>: Each entity within an entity type should have a unique identifier, often referred to as a primary key, which ensures that no two entities within that entity type can have the same identifier.</a:t>
            </a:r>
          </a:p>
          <a:p>
            <a:endParaRPr lang="en-US" dirty="0"/>
          </a:p>
        </p:txBody>
      </p:sp>
    </p:spTree>
    <p:extLst>
      <p:ext uri="{BB962C8B-B14F-4D97-AF65-F5344CB8AC3E}">
        <p14:creationId xmlns:p14="http://schemas.microsoft.com/office/powerpoint/2010/main" val="30712811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2.2 Entity </a:t>
            </a:r>
            <a:r>
              <a:rPr lang="en-US" dirty="0" smtClean="0"/>
              <a:t>type: Summary</a:t>
            </a:r>
            <a:endParaRPr lang="en-US" dirty="0"/>
          </a:p>
        </p:txBody>
      </p:sp>
      <p:sp>
        <p:nvSpPr>
          <p:cNvPr id="3" name="Content Placeholder 2"/>
          <p:cNvSpPr>
            <a:spLocks noGrp="1"/>
          </p:cNvSpPr>
          <p:nvPr>
            <p:ph idx="1"/>
          </p:nvPr>
        </p:nvSpPr>
        <p:spPr/>
        <p:txBody>
          <a:bodyPr>
            <a:normAutofit lnSpcReduction="10000"/>
          </a:bodyPr>
          <a:lstStyle/>
          <a:p>
            <a:r>
              <a:rPr lang="en-US" dirty="0"/>
              <a:t>In summary, an entity type in the E-R model is a way to organize and define categories of objects or concepts within a database, specifying their attributes, relationships, and unique identifiers. </a:t>
            </a:r>
            <a:endParaRPr lang="en-US" dirty="0" smtClean="0"/>
          </a:p>
          <a:p>
            <a:r>
              <a:rPr lang="en-US" dirty="0" smtClean="0"/>
              <a:t>It </a:t>
            </a:r>
            <a:r>
              <a:rPr lang="en-US" dirty="0"/>
              <a:t>provides a foundation for designing a database that accurately models and stores information about various types of entities within a given domain.</a:t>
            </a:r>
          </a:p>
        </p:txBody>
      </p:sp>
    </p:spTree>
    <p:extLst>
      <p:ext uri="{BB962C8B-B14F-4D97-AF65-F5344CB8AC3E}">
        <p14:creationId xmlns:p14="http://schemas.microsoft.com/office/powerpoint/2010/main" val="8999594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2.3 Entity set</a:t>
            </a:r>
            <a:endParaRPr lang="en-US" dirty="0"/>
          </a:p>
        </p:txBody>
      </p:sp>
      <p:sp>
        <p:nvSpPr>
          <p:cNvPr id="3" name="Content Placeholder 2"/>
          <p:cNvSpPr>
            <a:spLocks noGrp="1"/>
          </p:cNvSpPr>
          <p:nvPr>
            <p:ph idx="1"/>
          </p:nvPr>
        </p:nvSpPr>
        <p:spPr/>
        <p:txBody>
          <a:bodyPr>
            <a:normAutofit lnSpcReduction="10000"/>
          </a:bodyPr>
          <a:lstStyle/>
          <a:p>
            <a:r>
              <a:rPr lang="en-US" dirty="0"/>
              <a:t>An entity set is a grouping of entities that share the same attributes</a:t>
            </a:r>
            <a:r>
              <a:rPr lang="en-US" dirty="0" smtClean="0"/>
              <a:t>.</a:t>
            </a:r>
          </a:p>
          <a:p>
            <a:r>
              <a:rPr lang="en-US" dirty="0" smtClean="0"/>
              <a:t> In other words, an entity set is a group of distinct entities that have the same properties.</a:t>
            </a:r>
          </a:p>
          <a:p>
            <a:r>
              <a:rPr lang="en-US" dirty="0"/>
              <a:t>An entity set in the ER model serves as a container for organizing and representing groups of similar entities with shared attributes and relationships. </a:t>
            </a:r>
          </a:p>
          <a:p>
            <a:endParaRPr lang="en-US" dirty="0"/>
          </a:p>
        </p:txBody>
      </p:sp>
    </p:spTree>
    <p:extLst>
      <p:ext uri="{BB962C8B-B14F-4D97-AF65-F5344CB8AC3E}">
        <p14:creationId xmlns:p14="http://schemas.microsoft.com/office/powerpoint/2010/main" val="9496479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2.3 Entity set</a:t>
            </a:r>
          </a:p>
        </p:txBody>
      </p:sp>
      <p:sp>
        <p:nvSpPr>
          <p:cNvPr id="3" name="Content Placeholder 2"/>
          <p:cNvSpPr>
            <a:spLocks noGrp="1"/>
          </p:cNvSpPr>
          <p:nvPr>
            <p:ph idx="1"/>
          </p:nvPr>
        </p:nvSpPr>
        <p:spPr/>
        <p:txBody>
          <a:bodyPr>
            <a:normAutofit lnSpcReduction="10000"/>
          </a:bodyPr>
          <a:lstStyle/>
          <a:p>
            <a:r>
              <a:rPr lang="en-US" dirty="0"/>
              <a:t>Certainly, let's consider an example of an entity set in the Entity-Relationship (ER) model within a database management system (DBMS). We'll use the "University" scenario:</a:t>
            </a:r>
          </a:p>
          <a:p>
            <a:r>
              <a:rPr lang="en-US" b="1" dirty="0"/>
              <a:t>Entity Set</a:t>
            </a:r>
            <a:r>
              <a:rPr lang="en-US" dirty="0"/>
              <a:t>: "Student"</a:t>
            </a:r>
          </a:p>
          <a:p>
            <a:r>
              <a:rPr lang="en-US" b="1" dirty="0"/>
              <a:t>Description</a:t>
            </a:r>
            <a:r>
              <a:rPr lang="en-US" dirty="0"/>
              <a:t>: The "Student" entity set represents a category of entities, which are individual students within a university. Here's how it is defined:</a:t>
            </a:r>
          </a:p>
          <a:p>
            <a:endParaRPr lang="en-US" dirty="0"/>
          </a:p>
        </p:txBody>
      </p:sp>
    </p:spTree>
    <p:extLst>
      <p:ext uri="{BB962C8B-B14F-4D97-AF65-F5344CB8AC3E}">
        <p14:creationId xmlns:p14="http://schemas.microsoft.com/office/powerpoint/2010/main" val="13576756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2.3 Entity set: Example</a:t>
            </a:r>
          </a:p>
        </p:txBody>
      </p:sp>
      <p:sp>
        <p:nvSpPr>
          <p:cNvPr id="3" name="Content Placeholder 2"/>
          <p:cNvSpPr>
            <a:spLocks noGrp="1"/>
          </p:cNvSpPr>
          <p:nvPr>
            <p:ph idx="1"/>
          </p:nvPr>
        </p:nvSpPr>
        <p:spPr/>
        <p:txBody>
          <a:bodyPr>
            <a:normAutofit fontScale="85000" lnSpcReduction="10000"/>
          </a:bodyPr>
          <a:lstStyle/>
          <a:p>
            <a:pPr marL="514350" indent="-514350">
              <a:buAutoNum type="arabicPeriod"/>
            </a:pPr>
            <a:r>
              <a:rPr lang="en-US" b="1" dirty="0" smtClean="0"/>
              <a:t>Instances </a:t>
            </a:r>
            <a:r>
              <a:rPr lang="en-US" b="1" dirty="0"/>
              <a:t>(Entities)</a:t>
            </a:r>
            <a:r>
              <a:rPr lang="en-US" dirty="0"/>
              <a:t>: Each individual student, such as John Smith, Sarah Brown, and David Lee, is an entity within the "Student" entity </a:t>
            </a:r>
            <a:r>
              <a:rPr lang="en-US" dirty="0" smtClean="0"/>
              <a:t>set.</a:t>
            </a:r>
          </a:p>
          <a:p>
            <a:pPr marL="514350" indent="-514350">
              <a:buAutoNum type="arabicPeriod"/>
            </a:pPr>
            <a:r>
              <a:rPr lang="en-US" b="1" dirty="0" smtClean="0"/>
              <a:t>Attributes</a:t>
            </a:r>
            <a:r>
              <a:rPr lang="en-US" dirty="0"/>
              <a:t>: The "Student" entity set would have various attributes that describe each student, such as:</a:t>
            </a:r>
          </a:p>
          <a:p>
            <a:pPr lvl="1"/>
            <a:r>
              <a:rPr lang="en-US" dirty="0"/>
              <a:t>Student ID (a unique identifier for each student)</a:t>
            </a:r>
          </a:p>
          <a:p>
            <a:pPr lvl="1"/>
            <a:r>
              <a:rPr lang="en-US" dirty="0"/>
              <a:t>Name (First name and last name)</a:t>
            </a:r>
          </a:p>
          <a:p>
            <a:pPr lvl="1"/>
            <a:r>
              <a:rPr lang="en-US" dirty="0"/>
              <a:t>Date of Birth</a:t>
            </a:r>
          </a:p>
          <a:p>
            <a:pPr lvl="1"/>
            <a:r>
              <a:rPr lang="en-US" dirty="0"/>
              <a:t>Address</a:t>
            </a:r>
          </a:p>
          <a:p>
            <a:pPr lvl="1"/>
            <a:r>
              <a:rPr lang="en-US" dirty="0"/>
              <a:t>Major or Program of Study</a:t>
            </a:r>
          </a:p>
          <a:p>
            <a:pPr lvl="1"/>
            <a:r>
              <a:rPr lang="en-US" dirty="0"/>
              <a:t>Year of Enrollment</a:t>
            </a:r>
          </a:p>
        </p:txBody>
      </p:sp>
    </p:spTree>
    <p:extLst>
      <p:ext uri="{BB962C8B-B14F-4D97-AF65-F5344CB8AC3E}">
        <p14:creationId xmlns:p14="http://schemas.microsoft.com/office/powerpoint/2010/main" val="13300263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2.3 Entity set</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smtClean="0"/>
              <a:t>3. </a:t>
            </a:r>
            <a:r>
              <a:rPr lang="en-US" b="1" dirty="0"/>
              <a:t>Uniqueness</a:t>
            </a:r>
            <a:r>
              <a:rPr lang="en-US" dirty="0"/>
              <a:t>: Each student in the "Student" entity set has a unique student ID, ensuring that no two students have the same ID</a:t>
            </a:r>
            <a:r>
              <a:rPr lang="en-US" dirty="0" smtClean="0"/>
              <a:t>.</a:t>
            </a:r>
          </a:p>
          <a:p>
            <a:pPr marL="0" indent="0">
              <a:buNone/>
            </a:pPr>
            <a:r>
              <a:rPr lang="en-US" b="1" dirty="0" smtClean="0"/>
              <a:t>3. Relationships</a:t>
            </a:r>
            <a:r>
              <a:rPr lang="en-US" dirty="0"/>
              <a:t>: The "Student" entity set can be related to other entity sets in the ER model to represent various relationships, such as:</a:t>
            </a:r>
          </a:p>
          <a:p>
            <a:r>
              <a:rPr lang="en-US" dirty="0"/>
              <a:t>"Enrollment": To depict the relationship between students and the courses they are enrolled in.</a:t>
            </a:r>
          </a:p>
          <a:p>
            <a:r>
              <a:rPr lang="en-US" dirty="0"/>
              <a:t>"Advisor": To show the relationship between students and their academic advisors.</a:t>
            </a:r>
          </a:p>
          <a:p>
            <a:r>
              <a:rPr lang="en-US" dirty="0"/>
              <a:t>"Residence": To indicate where students live on campus.</a:t>
            </a:r>
          </a:p>
          <a:p>
            <a:endParaRPr lang="en-US" dirty="0"/>
          </a:p>
        </p:txBody>
      </p:sp>
    </p:spTree>
    <p:extLst>
      <p:ext uri="{BB962C8B-B14F-4D97-AF65-F5344CB8AC3E}">
        <p14:creationId xmlns:p14="http://schemas.microsoft.com/office/powerpoint/2010/main" val="3263638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2.3 Entity set</a:t>
            </a:r>
          </a:p>
        </p:txBody>
      </p:sp>
      <p:sp>
        <p:nvSpPr>
          <p:cNvPr id="3" name="Content Placeholder 2"/>
          <p:cNvSpPr>
            <a:spLocks noGrp="1"/>
          </p:cNvSpPr>
          <p:nvPr>
            <p:ph idx="1"/>
          </p:nvPr>
        </p:nvSpPr>
        <p:spPr/>
        <p:txBody>
          <a:bodyPr/>
          <a:lstStyle/>
          <a:p>
            <a:pPr marL="0" indent="0">
              <a:buNone/>
            </a:pPr>
            <a:r>
              <a:rPr lang="en-US" b="1" dirty="0" smtClean="0"/>
              <a:t>4. Data </a:t>
            </a:r>
            <a:r>
              <a:rPr lang="en-US" b="1" dirty="0"/>
              <a:t>Storage</a:t>
            </a:r>
            <a:r>
              <a:rPr lang="en-US" dirty="0"/>
              <a:t>: In a relational database, the "Student" entity set's data would be stored in a table, with each row representing a specific student, and columns representing the attributes like "Student ID," "Name," and so on</a:t>
            </a:r>
          </a:p>
        </p:txBody>
      </p:sp>
    </p:spTree>
    <p:extLst>
      <p:ext uri="{BB962C8B-B14F-4D97-AF65-F5344CB8AC3E}">
        <p14:creationId xmlns:p14="http://schemas.microsoft.com/office/powerpoint/2010/main" val="10189964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2.3 Entity set: Summary</a:t>
            </a:r>
            <a:endParaRPr lang="en-US" dirty="0"/>
          </a:p>
        </p:txBody>
      </p:sp>
      <p:sp>
        <p:nvSpPr>
          <p:cNvPr id="3" name="Content Placeholder 2"/>
          <p:cNvSpPr>
            <a:spLocks noGrp="1"/>
          </p:cNvSpPr>
          <p:nvPr>
            <p:ph idx="1"/>
          </p:nvPr>
        </p:nvSpPr>
        <p:spPr/>
        <p:txBody>
          <a:bodyPr/>
          <a:lstStyle/>
          <a:p>
            <a:r>
              <a:rPr lang="en-US" dirty="0"/>
              <a:t>This example demonstrates how the "Student" entity set in the ER model encapsulates the information and attributes associated with individual students within a university, making it a foundational element in the design of a database for a university management system.</a:t>
            </a:r>
          </a:p>
        </p:txBody>
      </p:sp>
    </p:spTree>
    <p:extLst>
      <p:ext uri="{BB962C8B-B14F-4D97-AF65-F5344CB8AC3E}">
        <p14:creationId xmlns:p14="http://schemas.microsoft.com/office/powerpoint/2010/main" val="1075343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model</a:t>
            </a:r>
            <a:endParaRPr lang="en-US" dirty="0"/>
          </a:p>
        </p:txBody>
      </p:sp>
      <p:sp>
        <p:nvSpPr>
          <p:cNvPr id="3" name="Content Placeholder 2"/>
          <p:cNvSpPr>
            <a:spLocks noGrp="1"/>
          </p:cNvSpPr>
          <p:nvPr>
            <p:ph idx="1"/>
          </p:nvPr>
        </p:nvSpPr>
        <p:spPr/>
        <p:txBody>
          <a:bodyPr/>
          <a:lstStyle/>
          <a:p>
            <a:r>
              <a:rPr lang="en-US" dirty="0" smtClean="0"/>
              <a:t>It is like architectural plan of a building</a:t>
            </a:r>
            <a:endParaRPr lang="en-US" dirty="0"/>
          </a:p>
        </p:txBody>
      </p:sp>
    </p:spTree>
    <p:extLst>
      <p:ext uri="{BB962C8B-B14F-4D97-AF65-F5344CB8AC3E}">
        <p14:creationId xmlns:p14="http://schemas.microsoft.com/office/powerpoint/2010/main" val="11870857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2.4 Attributes and keys:=&gt;</a:t>
            </a:r>
            <a:endParaRPr lang="en-US" b="1" dirty="0"/>
          </a:p>
        </p:txBody>
      </p:sp>
      <p:sp>
        <p:nvSpPr>
          <p:cNvPr id="3" name="Content Placeholder 2"/>
          <p:cNvSpPr>
            <a:spLocks noGrp="1"/>
          </p:cNvSpPr>
          <p:nvPr>
            <p:ph idx="1"/>
          </p:nvPr>
        </p:nvSpPr>
        <p:spPr/>
        <p:txBody>
          <a:bodyPr>
            <a:normAutofit fontScale="92500"/>
          </a:bodyPr>
          <a:lstStyle/>
          <a:p>
            <a:r>
              <a:rPr lang="en-US" dirty="0"/>
              <a:t>Entities are represented by means of their properties, called attributes. All attributes have values</a:t>
            </a:r>
            <a:r>
              <a:rPr lang="en-US" dirty="0" smtClean="0"/>
              <a:t>.</a:t>
            </a:r>
          </a:p>
          <a:p>
            <a:r>
              <a:rPr lang="en-US" dirty="0" smtClean="0"/>
              <a:t> </a:t>
            </a:r>
            <a:r>
              <a:rPr lang="en-US" dirty="0"/>
              <a:t>For example, a student entity may have name, class, and age as attributes. There exists a domain or range of values that can be assigned to attributes. For example, a student's name cannot be a numeric value. It has to be alphabetic. A student's age cannot be negative, etc. </a:t>
            </a:r>
          </a:p>
        </p:txBody>
      </p:sp>
    </p:spTree>
    <p:extLst>
      <p:ext uri="{BB962C8B-B14F-4D97-AF65-F5344CB8AC3E}">
        <p14:creationId xmlns:p14="http://schemas.microsoft.com/office/powerpoint/2010/main" val="38356661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lstStyle/>
          <a:p>
            <a:r>
              <a:rPr lang="en-US" b="1" dirty="0"/>
              <a:t>Definition</a:t>
            </a:r>
            <a:r>
              <a:rPr lang="en-US" dirty="0"/>
              <a:t>: </a:t>
            </a:r>
            <a:r>
              <a:rPr lang="en-US" dirty="0" smtClean="0"/>
              <a:t>=&gt;</a:t>
            </a:r>
          </a:p>
          <a:p>
            <a:pPr marL="0" indent="0">
              <a:buNone/>
            </a:pPr>
            <a:r>
              <a:rPr lang="en-US" dirty="0" smtClean="0"/>
              <a:t>-- Attributes </a:t>
            </a:r>
            <a:r>
              <a:rPr lang="en-US" dirty="0"/>
              <a:t>are properties or characteristics that describe entities within an entity set. </a:t>
            </a:r>
            <a:endParaRPr lang="en-US" dirty="0" smtClean="0"/>
          </a:p>
          <a:p>
            <a:pPr marL="0" indent="0">
              <a:buNone/>
            </a:pPr>
            <a:r>
              <a:rPr lang="en-US" dirty="0" smtClean="0"/>
              <a:t>--- They </a:t>
            </a:r>
            <a:r>
              <a:rPr lang="en-US" dirty="0"/>
              <a:t>provide information about the entities.</a:t>
            </a:r>
          </a:p>
        </p:txBody>
      </p:sp>
    </p:spTree>
    <p:extLst>
      <p:ext uri="{BB962C8B-B14F-4D97-AF65-F5344CB8AC3E}">
        <p14:creationId xmlns:p14="http://schemas.microsoft.com/office/powerpoint/2010/main" val="24548664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normAutofit/>
          </a:bodyPr>
          <a:lstStyle/>
          <a:p>
            <a:pPr marL="0" indent="0">
              <a:buNone/>
            </a:pPr>
            <a:r>
              <a:rPr lang="en-US" b="1" dirty="0"/>
              <a:t>Types of Attributes</a:t>
            </a:r>
            <a:r>
              <a:rPr lang="en-US" dirty="0" smtClean="0"/>
              <a:t>:=&gt;</a:t>
            </a:r>
          </a:p>
          <a:p>
            <a:pPr marL="514350" indent="-514350">
              <a:buAutoNum type="arabicPeriod"/>
            </a:pPr>
            <a:r>
              <a:rPr lang="en-US" b="1" dirty="0" smtClean="0"/>
              <a:t>Simple </a:t>
            </a:r>
            <a:r>
              <a:rPr lang="en-US" b="1" dirty="0"/>
              <a:t>Attributes</a:t>
            </a:r>
            <a:r>
              <a:rPr lang="en-US" dirty="0"/>
              <a:t>: These are atomic attributes that cannot be divided further. For example, "Name" or "Age</a:t>
            </a:r>
            <a:r>
              <a:rPr lang="en-US" dirty="0" smtClean="0"/>
              <a:t>.“</a:t>
            </a:r>
          </a:p>
        </p:txBody>
      </p:sp>
    </p:spTree>
    <p:extLst>
      <p:ext uri="{BB962C8B-B14F-4D97-AF65-F5344CB8AC3E}">
        <p14:creationId xmlns:p14="http://schemas.microsoft.com/office/powerpoint/2010/main" val="20368841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Types of Attributes</a:t>
            </a:r>
            <a:r>
              <a:rPr lang="en-US" dirty="0" smtClean="0"/>
              <a:t>:=&gt;</a:t>
            </a:r>
            <a:endParaRPr lang="en-US" dirty="0"/>
          </a:p>
        </p:txBody>
      </p:sp>
      <p:sp>
        <p:nvSpPr>
          <p:cNvPr id="3" name="Content Placeholder 2"/>
          <p:cNvSpPr>
            <a:spLocks noGrp="1"/>
          </p:cNvSpPr>
          <p:nvPr>
            <p:ph idx="1"/>
          </p:nvPr>
        </p:nvSpPr>
        <p:spPr/>
        <p:txBody>
          <a:bodyPr/>
          <a:lstStyle/>
          <a:p>
            <a:pPr marL="0" indent="0">
              <a:buNone/>
            </a:pPr>
            <a:r>
              <a:rPr lang="en-US" dirty="0" smtClean="0"/>
              <a:t>2. </a:t>
            </a:r>
            <a:r>
              <a:rPr lang="en-US" b="1" dirty="0"/>
              <a:t>Composite Attributes</a:t>
            </a:r>
            <a:r>
              <a:rPr lang="en-US" dirty="0"/>
              <a:t>: Composite attributes are made up of multiple simple attributes, grouped together to form a larger attribute. For instance, an "Address" attribute may have sub-attributes like "Street," "City," and "Postal Code."</a:t>
            </a:r>
          </a:p>
          <a:p>
            <a:endParaRPr lang="en-US" dirty="0"/>
          </a:p>
        </p:txBody>
      </p:sp>
    </p:spTree>
    <p:extLst>
      <p:ext uri="{BB962C8B-B14F-4D97-AF65-F5344CB8AC3E}">
        <p14:creationId xmlns:p14="http://schemas.microsoft.com/office/powerpoint/2010/main" val="8829348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371600"/>
            <a:ext cx="8153399" cy="4648199"/>
          </a:xfrm>
        </p:spPr>
      </p:pic>
    </p:spTree>
    <p:extLst>
      <p:ext uri="{BB962C8B-B14F-4D97-AF65-F5344CB8AC3E}">
        <p14:creationId xmlns:p14="http://schemas.microsoft.com/office/powerpoint/2010/main" val="11012626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a:t>Types of </a:t>
            </a:r>
            <a:r>
              <a:rPr lang="en-US" b="1" dirty="0" smtClean="0"/>
              <a:t>Attributes:=&gt;</a:t>
            </a:r>
          </a:p>
          <a:p>
            <a:pPr marL="0" indent="0">
              <a:buNone/>
            </a:pPr>
            <a:r>
              <a:rPr lang="en-US" b="1" dirty="0" smtClean="0"/>
              <a:t>3. Derived </a:t>
            </a:r>
            <a:r>
              <a:rPr lang="en-US" b="1" dirty="0"/>
              <a:t>Attributes</a:t>
            </a:r>
            <a:r>
              <a:rPr lang="en-US" dirty="0" smtClean="0"/>
              <a:t>:=&gt;</a:t>
            </a:r>
          </a:p>
          <a:p>
            <a:r>
              <a:rPr lang="en-US" dirty="0" smtClean="0"/>
              <a:t> </a:t>
            </a:r>
            <a:r>
              <a:rPr lang="en-US" dirty="0"/>
              <a:t>Derived attributes have values that can be computed or derived from other attributes. </a:t>
            </a:r>
            <a:endParaRPr lang="en-US" dirty="0" smtClean="0"/>
          </a:p>
          <a:p>
            <a:r>
              <a:rPr lang="en-US" dirty="0" smtClean="0"/>
              <a:t>They </a:t>
            </a:r>
            <a:r>
              <a:rPr lang="en-US" dirty="0"/>
              <a:t>are not stored directly but calculated when needed. For example, "Age" can be derived from the "Date of Birth</a:t>
            </a:r>
            <a:r>
              <a:rPr lang="en-US" dirty="0" smtClean="0"/>
              <a:t>.“</a:t>
            </a:r>
          </a:p>
          <a:p>
            <a:r>
              <a:rPr lang="en-US" dirty="0"/>
              <a:t>Derived attributes are depicted by dashed ellipse</a:t>
            </a:r>
            <a:endParaRPr lang="en-US" dirty="0" smtClean="0"/>
          </a:p>
          <a:p>
            <a:pPr marL="0" indent="0">
              <a:buNone/>
            </a:pPr>
            <a:endParaRPr lang="en-US" dirty="0"/>
          </a:p>
        </p:txBody>
      </p:sp>
    </p:spTree>
    <p:extLst>
      <p:ext uri="{BB962C8B-B14F-4D97-AF65-F5344CB8AC3E}">
        <p14:creationId xmlns:p14="http://schemas.microsoft.com/office/powerpoint/2010/main" val="13840306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0577" y="2083757"/>
            <a:ext cx="4442845" cy="3558848"/>
          </a:xfrm>
        </p:spPr>
      </p:pic>
    </p:spTree>
    <p:extLst>
      <p:ext uri="{BB962C8B-B14F-4D97-AF65-F5344CB8AC3E}">
        <p14:creationId xmlns:p14="http://schemas.microsoft.com/office/powerpoint/2010/main" val="31711980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Types of Attributes</a:t>
            </a:r>
            <a:r>
              <a:rPr lang="en-US" b="1" dirty="0" smtClean="0"/>
              <a:t>:=&gt;</a:t>
            </a:r>
            <a:endParaRPr lang="en-US" dirty="0"/>
          </a:p>
        </p:txBody>
      </p:sp>
      <p:sp>
        <p:nvSpPr>
          <p:cNvPr id="3" name="Content Placeholder 2"/>
          <p:cNvSpPr>
            <a:spLocks noGrp="1"/>
          </p:cNvSpPr>
          <p:nvPr>
            <p:ph idx="1"/>
          </p:nvPr>
        </p:nvSpPr>
        <p:spPr/>
        <p:txBody>
          <a:bodyPr/>
          <a:lstStyle/>
          <a:p>
            <a:pPr marL="0" indent="0">
              <a:buNone/>
            </a:pPr>
            <a:r>
              <a:rPr lang="en-US" dirty="0" smtClean="0"/>
              <a:t>4</a:t>
            </a:r>
            <a:r>
              <a:rPr lang="en-US" dirty="0"/>
              <a:t>. </a:t>
            </a:r>
            <a:r>
              <a:rPr lang="en-US" b="1" dirty="0"/>
              <a:t>Multi-valued Attributes</a:t>
            </a:r>
            <a:r>
              <a:rPr lang="en-US" dirty="0"/>
              <a:t>: Multi-valued attributes can hold multiple values for a single entity. For instance, an entity "Person" might have a multi-valued attribute "Phone Numbers" to account for multiple phone numbers.</a:t>
            </a:r>
          </a:p>
          <a:p>
            <a:pPr marL="0" indent="0">
              <a:buNone/>
            </a:pPr>
            <a:endParaRPr lang="en-US" dirty="0"/>
          </a:p>
        </p:txBody>
      </p:sp>
    </p:spTree>
    <p:extLst>
      <p:ext uri="{BB962C8B-B14F-4D97-AF65-F5344CB8AC3E}">
        <p14:creationId xmlns:p14="http://schemas.microsoft.com/office/powerpoint/2010/main" val="9193919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Attributes:=&gt;</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219200"/>
            <a:ext cx="7924800" cy="4953000"/>
          </a:xfrm>
        </p:spPr>
      </p:pic>
    </p:spTree>
    <p:extLst>
      <p:ext uri="{BB962C8B-B14F-4D97-AF65-F5344CB8AC3E}">
        <p14:creationId xmlns:p14="http://schemas.microsoft.com/office/powerpoint/2010/main" val="986272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04800"/>
            <a:ext cx="8229600" cy="1143000"/>
          </a:xfrm>
        </p:spPr>
        <p:txBody>
          <a:bodyPr/>
          <a:lstStyle/>
          <a:p>
            <a:r>
              <a:rPr lang="en-US" b="1" dirty="0"/>
              <a:t>2.4 Attributes and keys:=&gt;</a:t>
            </a:r>
            <a:endParaRPr lang="en-US" dirty="0"/>
          </a:p>
        </p:txBody>
      </p:sp>
      <p:sp>
        <p:nvSpPr>
          <p:cNvPr id="3" name="Content Placeholder 2"/>
          <p:cNvSpPr>
            <a:spLocks noGrp="1"/>
          </p:cNvSpPr>
          <p:nvPr>
            <p:ph idx="1"/>
          </p:nvPr>
        </p:nvSpPr>
        <p:spPr/>
        <p:txBody>
          <a:bodyPr/>
          <a:lstStyle/>
          <a:p>
            <a:pPr marL="0" indent="0">
              <a:buNone/>
            </a:pPr>
            <a:r>
              <a:rPr lang="en-US" b="1" dirty="0" smtClean="0"/>
              <a:t>5. Key </a:t>
            </a:r>
            <a:r>
              <a:rPr lang="en-US" b="1" dirty="0"/>
              <a:t>Attributes</a:t>
            </a:r>
            <a:r>
              <a:rPr lang="en-US" dirty="0"/>
              <a:t>: </a:t>
            </a:r>
            <a:r>
              <a:rPr lang="en-US" dirty="0" smtClean="0"/>
              <a:t>=&gt;</a:t>
            </a:r>
          </a:p>
          <a:p>
            <a:r>
              <a:rPr lang="en-US" dirty="0" smtClean="0"/>
              <a:t>Key </a:t>
            </a:r>
            <a:r>
              <a:rPr lang="en-US" dirty="0"/>
              <a:t>attributes are used to uniquely identify an entity within an entity set</a:t>
            </a:r>
            <a:r>
              <a:rPr lang="en-US" dirty="0" smtClean="0"/>
              <a:t>.</a:t>
            </a:r>
          </a:p>
          <a:p>
            <a:r>
              <a:rPr lang="en-US" dirty="0" smtClean="0"/>
              <a:t> </a:t>
            </a:r>
            <a:r>
              <a:rPr lang="en-US" dirty="0"/>
              <a:t>They ensure that no two entities within that entity set have the same value for the key attribute. </a:t>
            </a:r>
            <a:endParaRPr lang="en-US" dirty="0" smtClean="0"/>
          </a:p>
          <a:p>
            <a:r>
              <a:rPr lang="en-US" dirty="0" smtClean="0"/>
              <a:t>For </a:t>
            </a:r>
            <a:r>
              <a:rPr lang="en-US" dirty="0"/>
              <a:t>example, in a "Student" entity set, "Student ID" can be a key attribute.</a:t>
            </a:r>
          </a:p>
        </p:txBody>
      </p:sp>
    </p:spTree>
    <p:extLst>
      <p:ext uri="{BB962C8B-B14F-4D97-AF65-F5344CB8AC3E}">
        <p14:creationId xmlns:p14="http://schemas.microsoft.com/office/powerpoint/2010/main" val="2048128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blueprint in DBMS?</a:t>
            </a:r>
            <a:endParaRPr lang="en-US" dirty="0"/>
          </a:p>
        </p:txBody>
      </p:sp>
      <p:sp>
        <p:nvSpPr>
          <p:cNvPr id="3" name="Content Placeholder 2"/>
          <p:cNvSpPr>
            <a:spLocks noGrp="1"/>
          </p:cNvSpPr>
          <p:nvPr>
            <p:ph idx="1"/>
          </p:nvPr>
        </p:nvSpPr>
        <p:spPr/>
        <p:txBody>
          <a:bodyPr>
            <a:normAutofit lnSpcReduction="10000"/>
          </a:bodyPr>
          <a:lstStyle/>
          <a:p>
            <a:r>
              <a:rPr lang="en-US" dirty="0"/>
              <a:t>In the context of a Database Management System (DBMS), a "</a:t>
            </a:r>
            <a:r>
              <a:rPr lang="en-US" b="1" dirty="0">
                <a:solidFill>
                  <a:schemeClr val="accent2"/>
                </a:solidFill>
              </a:rPr>
              <a:t>blueprint</a:t>
            </a:r>
            <a:r>
              <a:rPr lang="en-US" dirty="0"/>
              <a:t>" refers to the a detailed </a:t>
            </a:r>
            <a:r>
              <a:rPr lang="en-US" dirty="0" smtClean="0"/>
              <a:t>plan structure </a:t>
            </a:r>
            <a:r>
              <a:rPr lang="en-US" dirty="0"/>
              <a:t>and design of the database, including the arrangement of tables, relationships between data, and the data model used, to ensure efficient storage and retrieval of information.</a:t>
            </a:r>
          </a:p>
          <a:p>
            <a:pPr marL="0" indent="0">
              <a:buNone/>
            </a:pPr>
            <a:r>
              <a:rPr lang="en-US" dirty="0" smtClean="0"/>
              <a:t>	</a:t>
            </a:r>
            <a:br>
              <a:rPr lang="en-US" dirty="0" smtClean="0"/>
            </a:br>
            <a:endParaRPr lang="en-US" dirty="0"/>
          </a:p>
        </p:txBody>
      </p:sp>
    </p:spTree>
    <p:extLst>
      <p:ext uri="{BB962C8B-B14F-4D97-AF65-F5344CB8AC3E}">
        <p14:creationId xmlns:p14="http://schemas.microsoft.com/office/powerpoint/2010/main" val="273302531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smtClean="0"/>
              <a:t>6. </a:t>
            </a:r>
            <a:r>
              <a:rPr lang="en-US" b="1" dirty="0"/>
              <a:t>Single-valued Attributes</a:t>
            </a:r>
            <a:r>
              <a:rPr lang="en-US" dirty="0"/>
              <a:t>: Single-valued attributes can hold only one value for a given entity. For example, the "Date of Birth" attribute for a "Person" entity is single-valued</a:t>
            </a:r>
            <a:r>
              <a:rPr lang="en-US" dirty="0" smtClean="0"/>
              <a:t>.</a:t>
            </a:r>
          </a:p>
          <a:p>
            <a:pPr marL="0" indent="0">
              <a:buNone/>
            </a:pPr>
            <a:r>
              <a:rPr lang="en-US" dirty="0" smtClean="0"/>
              <a:t>7. </a:t>
            </a:r>
            <a:r>
              <a:rPr lang="en-US" b="1" dirty="0"/>
              <a:t>Composite Key Attributes</a:t>
            </a:r>
            <a:r>
              <a:rPr lang="en-US" dirty="0"/>
              <a:t>: In a composite key attribute, a combination of two or more attributes is used to uniquely identify an entity. For example, a combination of "Username" and "Domain" could be a composite key for an "Email" entity.</a:t>
            </a:r>
          </a:p>
        </p:txBody>
      </p:sp>
    </p:spTree>
    <p:extLst>
      <p:ext uri="{BB962C8B-B14F-4D97-AF65-F5344CB8AC3E}">
        <p14:creationId xmlns:p14="http://schemas.microsoft.com/office/powerpoint/2010/main" val="1143820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2.4 Attributes and keys:=&gt;</a:t>
            </a:r>
            <a:endParaRPr lang="en-US" dirty="0"/>
          </a:p>
        </p:txBody>
      </p:sp>
      <p:sp>
        <p:nvSpPr>
          <p:cNvPr id="3" name="Content Placeholder 2"/>
          <p:cNvSpPr>
            <a:spLocks noGrp="1"/>
          </p:cNvSpPr>
          <p:nvPr>
            <p:ph idx="1"/>
          </p:nvPr>
        </p:nvSpPr>
        <p:spPr/>
        <p:txBody>
          <a:bodyPr/>
          <a:lstStyle/>
          <a:p>
            <a:r>
              <a:rPr lang="en-US" dirty="0"/>
              <a:t>K</a:t>
            </a:r>
            <a:r>
              <a:rPr lang="en-US" dirty="0" smtClean="0"/>
              <a:t>eys </a:t>
            </a:r>
            <a:r>
              <a:rPr lang="en-US" dirty="0"/>
              <a:t>are attributes used to uniquely identify entities and ensure data </a:t>
            </a:r>
            <a:r>
              <a:rPr lang="en-US" dirty="0" smtClean="0"/>
              <a:t>integrity.</a:t>
            </a:r>
          </a:p>
          <a:p>
            <a:r>
              <a:rPr lang="en-US" dirty="0"/>
              <a:t>Keys are attributes or sets of attributes used to uniquely identify individual instances (entities) within an entity set. </a:t>
            </a:r>
            <a:endParaRPr lang="en-US" dirty="0" smtClean="0"/>
          </a:p>
        </p:txBody>
      </p:sp>
    </p:spTree>
    <p:extLst>
      <p:ext uri="{BB962C8B-B14F-4D97-AF65-F5344CB8AC3E}">
        <p14:creationId xmlns:p14="http://schemas.microsoft.com/office/powerpoint/2010/main" val="24810400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lstStyle/>
          <a:p>
            <a:pPr marL="0" indent="0">
              <a:buNone/>
            </a:pPr>
            <a:r>
              <a:rPr lang="en-US" dirty="0" smtClean="0"/>
              <a:t>Types of keys:=&gt;</a:t>
            </a:r>
          </a:p>
          <a:p>
            <a:pPr marL="514350" indent="-514350">
              <a:buAutoNum type="alphaLcPeriod"/>
            </a:pPr>
            <a:r>
              <a:rPr lang="en-US" dirty="0" smtClean="0"/>
              <a:t>Primary key:</a:t>
            </a:r>
          </a:p>
          <a:p>
            <a:pPr marL="514350" indent="-514350">
              <a:buAutoNum type="alphaLcPeriod"/>
            </a:pPr>
            <a:r>
              <a:rPr lang="en-US" dirty="0" smtClean="0"/>
              <a:t>Foreign key</a:t>
            </a:r>
            <a:endParaRPr lang="en-US" dirty="0"/>
          </a:p>
        </p:txBody>
      </p:sp>
    </p:spTree>
    <p:extLst>
      <p:ext uri="{BB962C8B-B14F-4D97-AF65-F5344CB8AC3E}">
        <p14:creationId xmlns:p14="http://schemas.microsoft.com/office/powerpoint/2010/main" val="12790444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lstStyle/>
          <a:p>
            <a:pPr marL="0" indent="0">
              <a:buNone/>
            </a:pPr>
            <a:r>
              <a:rPr lang="en-US" dirty="0"/>
              <a:t>Types of keys:=&gt;</a:t>
            </a:r>
          </a:p>
          <a:p>
            <a:pPr marL="0" indent="0">
              <a:buNone/>
            </a:pPr>
            <a:r>
              <a:rPr lang="en-US" dirty="0" smtClean="0"/>
              <a:t>a. </a:t>
            </a:r>
            <a:r>
              <a:rPr lang="en-US" dirty="0"/>
              <a:t>Primary key</a:t>
            </a:r>
            <a:r>
              <a:rPr lang="en-US" dirty="0" smtClean="0"/>
              <a:t>:=&gt;</a:t>
            </a:r>
          </a:p>
          <a:p>
            <a:pPr marL="0" indent="0">
              <a:buNone/>
            </a:pPr>
            <a:r>
              <a:rPr lang="en-US" dirty="0"/>
              <a:t>A primary key is a unique identifier for each entity in the entity set</a:t>
            </a:r>
            <a:r>
              <a:rPr lang="en-US" dirty="0" smtClean="0"/>
              <a:t>.</a:t>
            </a:r>
          </a:p>
          <a:p>
            <a:pPr marL="0" indent="0">
              <a:buNone/>
            </a:pPr>
            <a:r>
              <a:rPr lang="en-US" dirty="0" smtClean="0"/>
              <a:t> </a:t>
            </a:r>
            <a:r>
              <a:rPr lang="en-US" dirty="0"/>
              <a:t>It is used to </a:t>
            </a:r>
            <a:r>
              <a:rPr lang="en-US" dirty="0" smtClean="0"/>
              <a:t>ensure </a:t>
            </a:r>
            <a:r>
              <a:rPr lang="en-US" dirty="0"/>
              <a:t>that no two entities share the same </a:t>
            </a:r>
            <a:r>
              <a:rPr lang="en-US" dirty="0" smtClean="0"/>
              <a:t>identifier.</a:t>
            </a:r>
            <a:endParaRPr lang="en-US" dirty="0"/>
          </a:p>
        </p:txBody>
      </p:sp>
    </p:spTree>
    <p:extLst>
      <p:ext uri="{BB962C8B-B14F-4D97-AF65-F5344CB8AC3E}">
        <p14:creationId xmlns:p14="http://schemas.microsoft.com/office/powerpoint/2010/main" val="29321962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a:t>Types of keys:=&gt;</a:t>
            </a:r>
          </a:p>
          <a:p>
            <a:pPr marL="0" indent="0">
              <a:buNone/>
            </a:pPr>
            <a:r>
              <a:rPr lang="en-US" dirty="0" smtClean="0"/>
              <a:t>b. </a:t>
            </a:r>
            <a:r>
              <a:rPr lang="en-US" b="1" dirty="0"/>
              <a:t>Foreign Key</a:t>
            </a:r>
            <a:r>
              <a:rPr lang="en-US" dirty="0"/>
              <a:t>: A foreign key is an attribute in one entity set that refers to the primary key of another entity set. It establishes relationships between entities</a:t>
            </a:r>
            <a:r>
              <a:rPr lang="en-US" dirty="0" smtClean="0"/>
              <a:t>.</a:t>
            </a:r>
          </a:p>
          <a:p>
            <a:pPr marL="0" indent="0">
              <a:buNone/>
            </a:pPr>
            <a:r>
              <a:rPr lang="en-US" dirty="0" smtClean="0"/>
              <a:t>c. </a:t>
            </a:r>
            <a:r>
              <a:rPr lang="en-US" b="1" dirty="0"/>
              <a:t>Super Key</a:t>
            </a:r>
            <a:r>
              <a:rPr lang="en-US" dirty="0"/>
              <a:t>: A super key is a set of one or more attributes that can be used to identify entities uniquely. It may contain more attributes than necessary to form a primary key.</a:t>
            </a:r>
          </a:p>
        </p:txBody>
      </p:sp>
    </p:spTree>
    <p:extLst>
      <p:ext uri="{BB962C8B-B14F-4D97-AF65-F5344CB8AC3E}">
        <p14:creationId xmlns:p14="http://schemas.microsoft.com/office/powerpoint/2010/main" val="169129228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Attributes and keys:=&gt;</a:t>
            </a:r>
            <a:endParaRPr lang="en-US" dirty="0"/>
          </a:p>
        </p:txBody>
      </p:sp>
      <p:sp>
        <p:nvSpPr>
          <p:cNvPr id="3" name="Content Placeholder 2"/>
          <p:cNvSpPr>
            <a:spLocks noGrp="1"/>
          </p:cNvSpPr>
          <p:nvPr>
            <p:ph idx="1"/>
          </p:nvPr>
        </p:nvSpPr>
        <p:spPr/>
        <p:txBody>
          <a:bodyPr/>
          <a:lstStyle/>
          <a:p>
            <a:pPr marL="0" indent="0">
              <a:buNone/>
            </a:pPr>
            <a:r>
              <a:rPr lang="en-US" dirty="0"/>
              <a:t>Types of keys:=&gt;</a:t>
            </a:r>
          </a:p>
          <a:p>
            <a:pPr marL="0" indent="0">
              <a:buNone/>
            </a:pPr>
            <a:r>
              <a:rPr lang="en-US" dirty="0" smtClean="0"/>
              <a:t>d. </a:t>
            </a:r>
            <a:r>
              <a:rPr lang="en-US" b="1" dirty="0"/>
              <a:t>Candidate Key</a:t>
            </a:r>
            <a:r>
              <a:rPr lang="en-US" dirty="0"/>
              <a:t>: </a:t>
            </a:r>
            <a:r>
              <a:rPr lang="en-US" dirty="0" smtClean="0"/>
              <a:t>=&gt;</a:t>
            </a:r>
          </a:p>
          <a:p>
            <a:r>
              <a:rPr lang="en-US" dirty="0" smtClean="0"/>
              <a:t>A </a:t>
            </a:r>
            <a:r>
              <a:rPr lang="en-US" dirty="0"/>
              <a:t>candidate key is a minimal super key, which means it is a super key without any </a:t>
            </a:r>
            <a:r>
              <a:rPr lang="en-US" dirty="0" smtClean="0">
                <a:solidFill>
                  <a:srgbClr val="FF0000"/>
                </a:solidFill>
              </a:rPr>
              <a:t>redundant</a:t>
            </a:r>
            <a:r>
              <a:rPr lang="en-US" dirty="0" smtClean="0">
                <a:solidFill>
                  <a:schemeClr val="accent3"/>
                </a:solidFill>
              </a:rPr>
              <a:t>(duplicate or repetitive)</a:t>
            </a:r>
            <a:r>
              <a:rPr lang="en-US" dirty="0" smtClean="0"/>
              <a:t> </a:t>
            </a:r>
            <a:r>
              <a:rPr lang="en-US" dirty="0"/>
              <a:t>attributes. </a:t>
            </a:r>
            <a:endParaRPr lang="en-US" dirty="0" smtClean="0"/>
          </a:p>
          <a:p>
            <a:r>
              <a:rPr lang="en-US" dirty="0" smtClean="0"/>
              <a:t>In </a:t>
            </a:r>
            <a:r>
              <a:rPr lang="en-US" dirty="0"/>
              <a:t>a set of candidate keys, one is chosen as the primary key.</a:t>
            </a:r>
          </a:p>
        </p:txBody>
      </p:sp>
    </p:spTree>
    <p:extLst>
      <p:ext uri="{BB962C8B-B14F-4D97-AF65-F5344CB8AC3E}">
        <p14:creationId xmlns:p14="http://schemas.microsoft.com/office/powerpoint/2010/main" val="149524481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Question to do</a:t>
            </a:r>
            <a:endParaRPr lang="en-US" dirty="0"/>
          </a:p>
        </p:txBody>
      </p:sp>
      <p:sp>
        <p:nvSpPr>
          <p:cNvPr id="3" name="Content Placeholder 2"/>
          <p:cNvSpPr>
            <a:spLocks noGrp="1"/>
          </p:cNvSpPr>
          <p:nvPr>
            <p:ph idx="1"/>
          </p:nvPr>
        </p:nvSpPr>
        <p:spPr/>
        <p:txBody>
          <a:bodyPr/>
          <a:lstStyle/>
          <a:p>
            <a:pPr marL="0" indent="0">
              <a:buNone/>
            </a:pPr>
            <a:r>
              <a:rPr lang="en-US" dirty="0" smtClean="0"/>
              <a:t>=&gt; What do you mean by attributes and keys in ER diagram? Explain with example . [4]</a:t>
            </a:r>
            <a:endParaRPr lang="en-US" dirty="0"/>
          </a:p>
        </p:txBody>
      </p:sp>
    </p:spTree>
    <p:extLst>
      <p:ext uri="{BB962C8B-B14F-4D97-AF65-F5344CB8AC3E}">
        <p14:creationId xmlns:p14="http://schemas.microsoft.com/office/powerpoint/2010/main" val="18971877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Understanding of super key</a:t>
            </a:r>
            <a:endParaRPr lang="en-US" dirty="0"/>
          </a:p>
        </p:txBody>
      </p:sp>
      <p:sp>
        <p:nvSpPr>
          <p:cNvPr id="3" name="Content Placeholder 2"/>
          <p:cNvSpPr>
            <a:spLocks noGrp="1"/>
          </p:cNvSpPr>
          <p:nvPr>
            <p:ph idx="1"/>
          </p:nvPr>
        </p:nvSpPr>
        <p:spPr/>
        <p:txBody>
          <a:bodyPr>
            <a:normAutofit lnSpcReduction="10000"/>
          </a:bodyPr>
          <a:lstStyle/>
          <a:p>
            <a:r>
              <a:rPr lang="en-US" b="1" dirty="0"/>
              <a:t>Super Key</a:t>
            </a:r>
            <a:r>
              <a:rPr lang="en-US" dirty="0"/>
              <a:t>:</a:t>
            </a:r>
          </a:p>
          <a:p>
            <a:r>
              <a:rPr lang="en-US" dirty="0"/>
              <a:t>A super key is a set of one or more attributes (columns) that can be used to uniquely identify individual entities within an entity set. It may contain more attributes than are strictly necessary to form a candidate key or primary key. In other words, a super key is a broader concept that encompasses all possible keys for identifying entities</a:t>
            </a:r>
            <a:r>
              <a:rPr lang="en-US" dirty="0" smtClean="0"/>
              <a:t>.</a:t>
            </a:r>
            <a:endParaRPr lang="en-US" dirty="0"/>
          </a:p>
        </p:txBody>
      </p:sp>
    </p:spTree>
    <p:extLst>
      <p:ext uri="{BB962C8B-B14F-4D97-AF65-F5344CB8AC3E}">
        <p14:creationId xmlns:p14="http://schemas.microsoft.com/office/powerpoint/2010/main" val="12457755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Understanding of super key</a:t>
            </a:r>
            <a:endParaRPr lang="en-US" dirty="0"/>
          </a:p>
        </p:txBody>
      </p:sp>
      <p:sp>
        <p:nvSpPr>
          <p:cNvPr id="3" name="Content Placeholder 2"/>
          <p:cNvSpPr>
            <a:spLocks noGrp="1"/>
          </p:cNvSpPr>
          <p:nvPr>
            <p:ph idx="1"/>
          </p:nvPr>
        </p:nvSpPr>
        <p:spPr/>
        <p:txBody>
          <a:bodyPr>
            <a:normAutofit fontScale="92500" lnSpcReduction="10000"/>
          </a:bodyPr>
          <a:lstStyle/>
          <a:p>
            <a:r>
              <a:rPr lang="en-US" b="1" dirty="0"/>
              <a:t>Example of a Super Key</a:t>
            </a:r>
            <a:r>
              <a:rPr lang="en-US" dirty="0"/>
              <a:t>:</a:t>
            </a:r>
          </a:p>
          <a:p>
            <a:r>
              <a:rPr lang="en-US" dirty="0"/>
              <a:t>Consider an entity set for "Students" with attributes "Student ID," "Email," and "Social Security Number." The combination of all three attributes (Student ID, Email, and Social Security Number) can be a super key because it can uniquely identify each student. However, it contains more attributes than needed for identification, making it a super key but not a candidate key.</a:t>
            </a:r>
          </a:p>
          <a:p>
            <a:endParaRPr lang="en-US" dirty="0"/>
          </a:p>
        </p:txBody>
      </p:sp>
    </p:spTree>
    <p:extLst>
      <p:ext uri="{BB962C8B-B14F-4D97-AF65-F5344CB8AC3E}">
        <p14:creationId xmlns:p14="http://schemas.microsoft.com/office/powerpoint/2010/main" val="10711962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of candidate key</a:t>
            </a:r>
            <a:endParaRPr lang="en-US" dirty="0"/>
          </a:p>
        </p:txBody>
      </p:sp>
      <p:sp>
        <p:nvSpPr>
          <p:cNvPr id="3" name="Content Placeholder 2"/>
          <p:cNvSpPr>
            <a:spLocks noGrp="1"/>
          </p:cNvSpPr>
          <p:nvPr>
            <p:ph idx="1"/>
          </p:nvPr>
        </p:nvSpPr>
        <p:spPr/>
        <p:txBody>
          <a:bodyPr>
            <a:normAutofit/>
          </a:bodyPr>
          <a:lstStyle/>
          <a:p>
            <a:r>
              <a:rPr lang="en-US" b="1" dirty="0"/>
              <a:t>Candidate Key</a:t>
            </a:r>
            <a:r>
              <a:rPr lang="en-US" dirty="0"/>
              <a:t>:</a:t>
            </a:r>
          </a:p>
          <a:p>
            <a:r>
              <a:rPr lang="en-US" dirty="0"/>
              <a:t>A candidate key is a minimal super key, which means it is a super key with the fewest possible attributes required to uniquely identify entities within an entity set. In other words, it is a subset of a super key that still enforces the uniqueness constraint</a:t>
            </a:r>
            <a:r>
              <a:rPr lang="en-US" dirty="0" smtClean="0"/>
              <a:t>.</a:t>
            </a:r>
            <a:endParaRPr lang="en-US" dirty="0"/>
          </a:p>
        </p:txBody>
      </p:sp>
    </p:spTree>
    <p:extLst>
      <p:ext uri="{BB962C8B-B14F-4D97-AF65-F5344CB8AC3E}">
        <p14:creationId xmlns:p14="http://schemas.microsoft.com/office/powerpoint/2010/main" val="1621457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Models in DBMS</a:t>
            </a:r>
            <a:endParaRPr lang="en-US" dirty="0"/>
          </a:p>
        </p:txBody>
      </p:sp>
      <p:sp>
        <p:nvSpPr>
          <p:cNvPr id="3" name="Content Placeholder 2"/>
          <p:cNvSpPr>
            <a:spLocks noGrp="1"/>
          </p:cNvSpPr>
          <p:nvPr>
            <p:ph idx="1"/>
          </p:nvPr>
        </p:nvSpPr>
        <p:spPr/>
        <p:txBody>
          <a:bodyPr/>
          <a:lstStyle/>
          <a:p>
            <a:r>
              <a:rPr lang="en-US" dirty="0"/>
              <a:t>These data models help define how data is structured, how it can be related, and how it's retrieved. </a:t>
            </a:r>
            <a:endParaRPr lang="en-US" dirty="0" smtClean="0"/>
          </a:p>
          <a:p>
            <a:r>
              <a:rPr lang="en-US" dirty="0" smtClean="0"/>
              <a:t>The </a:t>
            </a:r>
            <a:r>
              <a:rPr lang="en-US" dirty="0"/>
              <a:t>choice of data model depends on the type of data you're dealing with and the requirements of your application. </a:t>
            </a:r>
            <a:endParaRPr lang="en-US" dirty="0" smtClean="0"/>
          </a:p>
          <a:p>
            <a:r>
              <a:rPr lang="en-US" dirty="0" smtClean="0"/>
              <a:t>It's </a:t>
            </a:r>
            <a:r>
              <a:rPr lang="en-US" dirty="0"/>
              <a:t>like choosing the right tool to organize and access information effectively.</a:t>
            </a:r>
          </a:p>
        </p:txBody>
      </p:sp>
    </p:spTree>
    <p:extLst>
      <p:ext uri="{BB962C8B-B14F-4D97-AF65-F5344CB8AC3E}">
        <p14:creationId xmlns:p14="http://schemas.microsoft.com/office/powerpoint/2010/main" val="25907780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Example of a Candidate Key</a:t>
            </a:r>
            <a:r>
              <a:rPr lang="en-US" dirty="0"/>
              <a:t>:</a:t>
            </a:r>
            <a:br>
              <a:rPr lang="en-US" dirty="0"/>
            </a:b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b="1" dirty="0"/>
              <a:t>Example of a Candidate Key</a:t>
            </a:r>
            <a:r>
              <a:rPr lang="en-US" dirty="0"/>
              <a:t>:</a:t>
            </a:r>
          </a:p>
          <a:p>
            <a:r>
              <a:rPr lang="en-US" dirty="0"/>
              <a:t>Continuing with the "Students" entity set, let's say that "Student ID" and "Email" are both attributes that can be used to uniquely identify students. However, "Social Security Number" is not necessary for identification because "Student ID" or "Email" alone can serve as a key. In this case, "Student ID" and "Email" are candidate keys because they are minimal sets of attributes that can uniquely identify each student.</a:t>
            </a:r>
          </a:p>
          <a:p>
            <a:r>
              <a:rPr lang="en-US" dirty="0"/>
              <a:t/>
            </a:r>
            <a:br>
              <a:rPr lang="en-US" dirty="0"/>
            </a:br>
            <a:endParaRPr lang="en-US" dirty="0"/>
          </a:p>
          <a:p>
            <a:endParaRPr lang="en-US" dirty="0"/>
          </a:p>
        </p:txBody>
      </p:sp>
    </p:spTree>
    <p:extLst>
      <p:ext uri="{BB962C8B-B14F-4D97-AF65-F5344CB8AC3E}">
        <p14:creationId xmlns:p14="http://schemas.microsoft.com/office/powerpoint/2010/main" val="57687893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2.5. Relationship types and sets</a:t>
            </a:r>
          </a:p>
        </p:txBody>
      </p:sp>
      <p:sp>
        <p:nvSpPr>
          <p:cNvPr id="3" name="Content Placeholder 2"/>
          <p:cNvSpPr>
            <a:spLocks noGrp="1"/>
          </p:cNvSpPr>
          <p:nvPr>
            <p:ph idx="1"/>
          </p:nvPr>
        </p:nvSpPr>
        <p:spPr/>
        <p:txBody>
          <a:bodyPr>
            <a:normAutofit lnSpcReduction="10000"/>
          </a:bodyPr>
          <a:lstStyle/>
          <a:p>
            <a:r>
              <a:rPr lang="en-US" dirty="0"/>
              <a:t>In the Entity-Relationship (ER) model of a database management system (DBMS), relationships play a crucial role in defining how entities (objects or things) are related to each other</a:t>
            </a:r>
            <a:r>
              <a:rPr lang="en-US" dirty="0" smtClean="0"/>
              <a:t>.</a:t>
            </a:r>
          </a:p>
          <a:p>
            <a:r>
              <a:rPr lang="en-US" dirty="0"/>
              <a:t>There are various types of relationships and sets in the ER model</a:t>
            </a:r>
            <a:r>
              <a:rPr lang="en-US" dirty="0" smtClean="0"/>
              <a:t>.</a:t>
            </a:r>
          </a:p>
          <a:p>
            <a:r>
              <a:rPr lang="en-US" dirty="0"/>
              <a:t>There are four types of mapping cardinality Let's explore these concepts:</a:t>
            </a:r>
            <a:endParaRPr lang="en-US" dirty="0" smtClean="0"/>
          </a:p>
        </p:txBody>
      </p:sp>
    </p:spTree>
    <p:extLst>
      <p:ext uri="{BB962C8B-B14F-4D97-AF65-F5344CB8AC3E}">
        <p14:creationId xmlns:p14="http://schemas.microsoft.com/office/powerpoint/2010/main" val="9596083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Types of Relationships</a:t>
            </a:r>
            <a:r>
              <a:rPr lang="en-US" b="1" dirty="0" smtClean="0"/>
              <a:t>:</a:t>
            </a:r>
            <a:endParaRPr lang="en-US" dirty="0"/>
          </a:p>
        </p:txBody>
      </p:sp>
      <p:sp>
        <p:nvSpPr>
          <p:cNvPr id="3" name="Content Placeholder 2"/>
          <p:cNvSpPr>
            <a:spLocks noGrp="1"/>
          </p:cNvSpPr>
          <p:nvPr>
            <p:ph idx="1"/>
          </p:nvPr>
        </p:nvSpPr>
        <p:spPr/>
        <p:txBody>
          <a:bodyPr>
            <a:normAutofit lnSpcReduction="10000"/>
          </a:bodyPr>
          <a:lstStyle/>
          <a:p>
            <a:r>
              <a:rPr lang="en-US" b="1" dirty="0" smtClean="0"/>
              <a:t>One-to-One </a:t>
            </a:r>
            <a:r>
              <a:rPr lang="en-US" b="1" dirty="0"/>
              <a:t>(1:1) Relationship</a:t>
            </a:r>
            <a:r>
              <a:rPr lang="en-US" dirty="0"/>
              <a:t>: In a one-to-one relationship, each entity in one entity set is related to exactly one entity in another entity set, and vice versa. For example, a "Person" entity might be related to a "Passport" entity, where each person has one unique passport.</a:t>
            </a:r>
          </a:p>
          <a:p>
            <a:r>
              <a:rPr lang="en-US" dirty="0"/>
              <a:t/>
            </a:r>
            <a:br>
              <a:rPr lang="en-US" dirty="0"/>
            </a:br>
            <a:endParaRPr lang="en-US" dirty="0"/>
          </a:p>
        </p:txBody>
      </p:sp>
    </p:spTree>
    <p:extLst>
      <p:ext uri="{BB962C8B-B14F-4D97-AF65-F5344CB8AC3E}">
        <p14:creationId xmlns:p14="http://schemas.microsoft.com/office/powerpoint/2010/main" val="399422547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59214" y="2643876"/>
            <a:ext cx="3825572" cy="2438611"/>
          </a:xfrm>
        </p:spPr>
      </p:pic>
    </p:spTree>
    <p:extLst>
      <p:ext uri="{BB962C8B-B14F-4D97-AF65-F5344CB8AC3E}">
        <p14:creationId xmlns:p14="http://schemas.microsoft.com/office/powerpoint/2010/main" val="364941416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Types of Relationships</a:t>
            </a:r>
            <a:r>
              <a:rPr lang="en-US" b="1" dirty="0" smtClean="0"/>
              <a:t>:</a:t>
            </a:r>
            <a:endParaRPr lang="en-US" dirty="0"/>
          </a:p>
        </p:txBody>
      </p:sp>
      <p:sp>
        <p:nvSpPr>
          <p:cNvPr id="3" name="Content Placeholder 2"/>
          <p:cNvSpPr>
            <a:spLocks noGrp="1"/>
          </p:cNvSpPr>
          <p:nvPr>
            <p:ph idx="1"/>
          </p:nvPr>
        </p:nvSpPr>
        <p:spPr/>
        <p:txBody>
          <a:bodyPr/>
          <a:lstStyle/>
          <a:p>
            <a:pPr marL="0" indent="0">
              <a:buNone/>
            </a:pPr>
            <a:r>
              <a:rPr lang="en-US" dirty="0" smtClean="0"/>
              <a:t>2. </a:t>
            </a:r>
            <a:r>
              <a:rPr lang="en-US" b="1" dirty="0"/>
              <a:t>One-to-Many (1:N) Relationship</a:t>
            </a:r>
            <a:r>
              <a:rPr lang="en-US" dirty="0"/>
              <a:t>: In a one-to-many relationship, each entity in one entity set can be related to multiple entities in another entity set, but each entity in the second set is related to only one entity in the first set. For instance, in a "Department" and "Employee" relationship, each department can have multiple employees, but each employee belongs to only one department.</a:t>
            </a:r>
          </a:p>
          <a:p>
            <a:pPr marL="0" indent="0">
              <a:buNone/>
            </a:pPr>
            <a:endParaRPr lang="en-US" dirty="0"/>
          </a:p>
        </p:txBody>
      </p:sp>
    </p:spTree>
    <p:extLst>
      <p:ext uri="{BB962C8B-B14F-4D97-AF65-F5344CB8AC3E}">
        <p14:creationId xmlns:p14="http://schemas.microsoft.com/office/powerpoint/2010/main" val="29487756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0010" y="2300946"/>
            <a:ext cx="5303980" cy="3124471"/>
          </a:xfrm>
        </p:spPr>
      </p:pic>
    </p:spTree>
    <p:extLst>
      <p:ext uri="{BB962C8B-B14F-4D97-AF65-F5344CB8AC3E}">
        <p14:creationId xmlns:p14="http://schemas.microsoft.com/office/powerpoint/2010/main" val="400984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Types of Relationships</a:t>
            </a:r>
            <a:r>
              <a:rPr lang="en-US" b="1" dirty="0" smtClean="0"/>
              <a:t>:</a:t>
            </a:r>
            <a:endParaRPr lang="en-US" dirty="0"/>
          </a:p>
        </p:txBody>
      </p:sp>
      <p:sp>
        <p:nvSpPr>
          <p:cNvPr id="3" name="Content Placeholder 2"/>
          <p:cNvSpPr>
            <a:spLocks noGrp="1"/>
          </p:cNvSpPr>
          <p:nvPr>
            <p:ph idx="1"/>
          </p:nvPr>
        </p:nvSpPr>
        <p:spPr/>
        <p:txBody>
          <a:bodyPr/>
          <a:lstStyle/>
          <a:p>
            <a:pPr marL="0" indent="0">
              <a:buNone/>
            </a:pPr>
            <a:r>
              <a:rPr lang="en-US" dirty="0" smtClean="0"/>
              <a:t>3. </a:t>
            </a:r>
            <a:r>
              <a:rPr lang="en-US" b="1" dirty="0"/>
              <a:t>Many-to-One (N:1) Relationship</a:t>
            </a:r>
            <a:r>
              <a:rPr lang="en-US" dirty="0"/>
              <a:t>: This is essentially the reverse of a one-to-many relationship. Many entities in one entity set can be related to a single entity in another entity set. For example, in a "Teacher" and "Class" relationship, many teachers can teach a single class.</a:t>
            </a:r>
          </a:p>
          <a:p>
            <a:pPr marL="0" indent="0">
              <a:buNone/>
            </a:pPr>
            <a:endParaRPr lang="en-US" dirty="0"/>
          </a:p>
        </p:txBody>
      </p:sp>
    </p:spTree>
    <p:extLst>
      <p:ext uri="{BB962C8B-B14F-4D97-AF65-F5344CB8AC3E}">
        <p14:creationId xmlns:p14="http://schemas.microsoft.com/office/powerpoint/2010/main" val="249805149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6578" y="1600200"/>
            <a:ext cx="6810844" cy="4525963"/>
          </a:xfrm>
        </p:spPr>
      </p:pic>
    </p:spTree>
    <p:extLst>
      <p:ext uri="{BB962C8B-B14F-4D97-AF65-F5344CB8AC3E}">
        <p14:creationId xmlns:p14="http://schemas.microsoft.com/office/powerpoint/2010/main" val="38405954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Types of Relationships</a:t>
            </a:r>
            <a:r>
              <a:rPr lang="en-US" b="1" dirty="0" smtClean="0"/>
              <a:t>:</a:t>
            </a:r>
            <a:endParaRPr lang="en-US" dirty="0"/>
          </a:p>
        </p:txBody>
      </p:sp>
      <p:sp>
        <p:nvSpPr>
          <p:cNvPr id="3" name="Content Placeholder 2"/>
          <p:cNvSpPr>
            <a:spLocks noGrp="1"/>
          </p:cNvSpPr>
          <p:nvPr>
            <p:ph idx="1"/>
          </p:nvPr>
        </p:nvSpPr>
        <p:spPr/>
        <p:txBody>
          <a:bodyPr/>
          <a:lstStyle/>
          <a:p>
            <a:r>
              <a:rPr lang="en-US" b="1" dirty="0"/>
              <a:t>Many-to-Many (N:N) Relationship</a:t>
            </a:r>
            <a:r>
              <a:rPr lang="en-US" dirty="0"/>
              <a:t>: In a many-to-many relationship, multiple entities in one entity set can be related to multiple entities in another entity set. For example, in a "Student" and "Course" relationship, each student can enroll in multiple courses, and each course can have multiple students.</a:t>
            </a:r>
          </a:p>
          <a:p>
            <a:endParaRPr lang="en-US" dirty="0"/>
          </a:p>
        </p:txBody>
      </p:sp>
    </p:spTree>
    <p:extLst>
      <p:ext uri="{BB962C8B-B14F-4D97-AF65-F5344CB8AC3E}">
        <p14:creationId xmlns:p14="http://schemas.microsoft.com/office/powerpoint/2010/main" val="350210603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03837" y="1775120"/>
            <a:ext cx="5136325" cy="4176122"/>
          </a:xfrm>
        </p:spPr>
      </p:pic>
    </p:spTree>
    <p:extLst>
      <p:ext uri="{BB962C8B-B14F-4D97-AF65-F5344CB8AC3E}">
        <p14:creationId xmlns:p14="http://schemas.microsoft.com/office/powerpoint/2010/main" val="2747516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Model</a:t>
            </a:r>
            <a:endParaRPr lang="en-US" dirty="0"/>
          </a:p>
        </p:txBody>
      </p:sp>
      <p:sp>
        <p:nvSpPr>
          <p:cNvPr id="3" name="Content Placeholder 2"/>
          <p:cNvSpPr>
            <a:spLocks noGrp="1"/>
          </p:cNvSpPr>
          <p:nvPr>
            <p:ph idx="1"/>
          </p:nvPr>
        </p:nvSpPr>
        <p:spPr/>
        <p:txBody>
          <a:bodyPr/>
          <a:lstStyle/>
          <a:p>
            <a:r>
              <a:rPr lang="en-US" dirty="0"/>
              <a:t>Data models in a Database Management System (DBMS) are essential because they provide a </a:t>
            </a:r>
            <a:r>
              <a:rPr lang="en-US" dirty="0">
                <a:solidFill>
                  <a:schemeClr val="accent3"/>
                </a:solidFill>
              </a:rPr>
              <a:t>structured framework </a:t>
            </a:r>
            <a:r>
              <a:rPr lang="en-US" dirty="0"/>
              <a:t>for organizing and representing data, enabling efficient data storage, retrieval, and management, and ensuring data consistency and integrity.</a:t>
            </a:r>
          </a:p>
        </p:txBody>
      </p:sp>
    </p:spTree>
    <p:extLst>
      <p:ext uri="{BB962C8B-B14F-4D97-AF65-F5344CB8AC3E}">
        <p14:creationId xmlns:p14="http://schemas.microsoft.com/office/powerpoint/2010/main" val="173858919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Sets in data model</a:t>
            </a:r>
            <a:endParaRPr lang="en-US" dirty="0"/>
          </a:p>
        </p:txBody>
      </p:sp>
      <p:sp>
        <p:nvSpPr>
          <p:cNvPr id="3" name="Content Placeholder 2"/>
          <p:cNvSpPr>
            <a:spLocks noGrp="1"/>
          </p:cNvSpPr>
          <p:nvPr>
            <p:ph idx="1"/>
          </p:nvPr>
        </p:nvSpPr>
        <p:spPr/>
        <p:txBody>
          <a:bodyPr/>
          <a:lstStyle/>
          <a:p>
            <a:r>
              <a:rPr lang="en-US" dirty="0"/>
              <a:t>In the context of data modeling in a database management system (DBMS), a "set" typically refers to a collection of related data elements, often organized according to a particular structure or schema. </a:t>
            </a:r>
            <a:endParaRPr lang="en-US" dirty="0" smtClean="0"/>
          </a:p>
          <a:p>
            <a:r>
              <a:rPr lang="en-US" dirty="0" smtClean="0"/>
              <a:t>Sets </a:t>
            </a:r>
            <a:r>
              <a:rPr lang="en-US" dirty="0"/>
              <a:t>are used to group and manage data elements with shared characteristics or properties</a:t>
            </a:r>
          </a:p>
        </p:txBody>
      </p:sp>
    </p:spTree>
    <p:extLst>
      <p:ext uri="{BB962C8B-B14F-4D97-AF65-F5344CB8AC3E}">
        <p14:creationId xmlns:p14="http://schemas.microsoft.com/office/powerpoint/2010/main" val="8237723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E-R diagrams</a:t>
            </a:r>
            <a:endParaRPr lang="en-US" b="1" dirty="0"/>
          </a:p>
        </p:txBody>
      </p:sp>
      <p:sp>
        <p:nvSpPr>
          <p:cNvPr id="3" name="Content Placeholder 2"/>
          <p:cNvSpPr>
            <a:spLocks noGrp="1"/>
          </p:cNvSpPr>
          <p:nvPr>
            <p:ph idx="1"/>
          </p:nvPr>
        </p:nvSpPr>
        <p:spPr/>
        <p:txBody>
          <a:bodyPr>
            <a:normAutofit lnSpcReduction="10000"/>
          </a:bodyPr>
          <a:lstStyle/>
          <a:p>
            <a:pPr marL="0" indent="0">
              <a:buNone/>
            </a:pPr>
            <a:r>
              <a:rPr lang="en-US" dirty="0"/>
              <a:t>The overall logical structure of a database can be expressed graphically by E-R diagram which consist of following components : - </a:t>
            </a:r>
            <a:endParaRPr lang="en-US" dirty="0" smtClean="0"/>
          </a:p>
          <a:p>
            <a:pPr marL="0" indent="0">
              <a:buNone/>
            </a:pPr>
            <a:r>
              <a:rPr lang="en-US" dirty="0" smtClean="0">
                <a:solidFill>
                  <a:srgbClr val="FF0000"/>
                </a:solidFill>
              </a:rPr>
              <a:t>Rectangles</a:t>
            </a:r>
            <a:r>
              <a:rPr lang="en-US" dirty="0"/>
              <a:t>, which represent entity sets. - </a:t>
            </a:r>
            <a:r>
              <a:rPr lang="en-US" dirty="0">
                <a:solidFill>
                  <a:srgbClr val="FF0000"/>
                </a:solidFill>
              </a:rPr>
              <a:t>Ellipses</a:t>
            </a:r>
            <a:r>
              <a:rPr lang="en-US" dirty="0"/>
              <a:t>, which represent attributes</a:t>
            </a:r>
            <a:r>
              <a:rPr lang="en-US" dirty="0" smtClean="0"/>
              <a:t>.</a:t>
            </a:r>
          </a:p>
          <a:p>
            <a:pPr marL="0" indent="0">
              <a:buNone/>
            </a:pPr>
            <a:r>
              <a:rPr lang="en-US" dirty="0" smtClean="0"/>
              <a:t> </a:t>
            </a:r>
            <a:r>
              <a:rPr lang="en-US" dirty="0"/>
              <a:t>- </a:t>
            </a:r>
            <a:r>
              <a:rPr lang="en-US" dirty="0">
                <a:solidFill>
                  <a:srgbClr val="FF0000"/>
                </a:solidFill>
              </a:rPr>
              <a:t>Diamonds</a:t>
            </a:r>
            <a:r>
              <a:rPr lang="en-US" dirty="0"/>
              <a:t> which represent relationships among entity </a:t>
            </a:r>
            <a:r>
              <a:rPr lang="en-US" dirty="0" smtClean="0"/>
              <a:t>sets</a:t>
            </a:r>
          </a:p>
          <a:p>
            <a:pPr marL="0" indent="0">
              <a:buNone/>
            </a:pPr>
            <a:r>
              <a:rPr lang="en-US" dirty="0"/>
              <a:t>-</a:t>
            </a:r>
            <a:r>
              <a:rPr lang="en-US" dirty="0">
                <a:solidFill>
                  <a:srgbClr val="FF0000"/>
                </a:solidFill>
              </a:rPr>
              <a:t>Lines</a:t>
            </a:r>
            <a:r>
              <a:rPr lang="en-US" dirty="0"/>
              <a:t>, which links attributes to entity sets and entity set to relationship</a:t>
            </a:r>
          </a:p>
        </p:txBody>
      </p:sp>
    </p:spTree>
    <p:extLst>
      <p:ext uri="{BB962C8B-B14F-4D97-AF65-F5344CB8AC3E}">
        <p14:creationId xmlns:p14="http://schemas.microsoft.com/office/powerpoint/2010/main" val="415229466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304800"/>
            <a:ext cx="8534400" cy="5791199"/>
          </a:xfrm>
        </p:spPr>
      </p:pic>
    </p:spTree>
    <p:extLst>
      <p:ext uri="{BB962C8B-B14F-4D97-AF65-F5344CB8AC3E}">
        <p14:creationId xmlns:p14="http://schemas.microsoft.com/office/powerpoint/2010/main" val="69427962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to do :=&gt;</a:t>
            </a:r>
          </a:p>
        </p:txBody>
      </p:sp>
      <p:sp>
        <p:nvSpPr>
          <p:cNvPr id="3" name="Content Placeholder 2"/>
          <p:cNvSpPr>
            <a:spLocks noGrp="1"/>
          </p:cNvSpPr>
          <p:nvPr>
            <p:ph idx="1"/>
          </p:nvPr>
        </p:nvSpPr>
        <p:spPr/>
        <p:txBody>
          <a:bodyPr/>
          <a:lstStyle/>
          <a:p>
            <a:pPr marL="0" indent="0">
              <a:buNone/>
            </a:pPr>
            <a:r>
              <a:rPr lang="en-US" dirty="0" smtClean="0"/>
              <a:t>2. Explain ER diagram. What are entity, attributes and keys? Describe different types of relationship.[4+2+4]</a:t>
            </a:r>
          </a:p>
          <a:p>
            <a:pPr marL="0" indent="0">
              <a:buNone/>
            </a:pPr>
            <a:r>
              <a:rPr lang="en-US" dirty="0" smtClean="0"/>
              <a:t>3. What is an attribute? Define one to one and many to many relationship.</a:t>
            </a:r>
            <a:endParaRPr lang="en-US" dirty="0"/>
          </a:p>
        </p:txBody>
      </p:sp>
    </p:spTree>
    <p:extLst>
      <p:ext uri="{BB962C8B-B14F-4D97-AF65-F5344CB8AC3E}">
        <p14:creationId xmlns:p14="http://schemas.microsoft.com/office/powerpoint/2010/main" val="11250288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to do</a:t>
            </a:r>
            <a:endParaRPr lang="en-US" dirty="0"/>
          </a:p>
        </p:txBody>
      </p:sp>
      <p:sp>
        <p:nvSpPr>
          <p:cNvPr id="3" name="Content Placeholder 2"/>
          <p:cNvSpPr>
            <a:spLocks noGrp="1"/>
          </p:cNvSpPr>
          <p:nvPr>
            <p:ph idx="1"/>
          </p:nvPr>
        </p:nvSpPr>
        <p:spPr/>
        <p:txBody>
          <a:bodyPr/>
          <a:lstStyle/>
          <a:p>
            <a:pPr marL="0" indent="0">
              <a:buNone/>
            </a:pPr>
            <a:r>
              <a:rPr lang="en-US" dirty="0" smtClean="0"/>
              <a:t>4. Draw an </a:t>
            </a:r>
            <a:r>
              <a:rPr lang="en-US" dirty="0" smtClean="0"/>
              <a:t>E-R </a:t>
            </a:r>
            <a:r>
              <a:rPr lang="en-US" dirty="0"/>
              <a:t>diagram </a:t>
            </a:r>
            <a:r>
              <a:rPr lang="en-US" dirty="0" smtClean="0"/>
              <a:t>of the following:</a:t>
            </a:r>
          </a:p>
          <a:p>
            <a:pPr marL="514350" indent="-514350">
              <a:buAutoNum type="alphaLcPeriod"/>
            </a:pPr>
            <a:r>
              <a:rPr lang="en-US" dirty="0" smtClean="0"/>
              <a:t>hospital </a:t>
            </a:r>
            <a:r>
              <a:rPr lang="en-US" dirty="0" smtClean="0"/>
              <a:t>management </a:t>
            </a:r>
            <a:r>
              <a:rPr lang="en-US" dirty="0" smtClean="0"/>
              <a:t>system</a:t>
            </a:r>
            <a:endParaRPr lang="en-US" dirty="0"/>
          </a:p>
          <a:p>
            <a:pPr marL="514350" indent="-514350">
              <a:buAutoNum type="alphaLcPeriod"/>
            </a:pPr>
            <a:r>
              <a:rPr lang="en-US" dirty="0" smtClean="0"/>
              <a:t>School management system</a:t>
            </a:r>
          </a:p>
          <a:p>
            <a:pPr marL="514350" indent="-514350">
              <a:buAutoNum type="alphaLcPeriod"/>
            </a:pPr>
            <a:r>
              <a:rPr lang="en-US" dirty="0" smtClean="0"/>
              <a:t>Hotel management system</a:t>
            </a:r>
            <a:endParaRPr lang="en-US" dirty="0"/>
          </a:p>
          <a:p>
            <a:pPr marL="0" indent="0">
              <a:buNone/>
            </a:pPr>
            <a:endParaRPr lang="en-US" dirty="0"/>
          </a:p>
        </p:txBody>
      </p:sp>
    </p:spTree>
    <p:extLst>
      <p:ext uri="{BB962C8B-B14F-4D97-AF65-F5344CB8AC3E}">
        <p14:creationId xmlns:p14="http://schemas.microsoft.com/office/powerpoint/2010/main" val="191983121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0"/>
            <a:ext cx="8991600" cy="6629400"/>
          </a:xfrm>
        </p:spPr>
      </p:pic>
    </p:spTree>
    <p:extLst>
      <p:ext uri="{BB962C8B-B14F-4D97-AF65-F5344CB8AC3E}">
        <p14:creationId xmlns:p14="http://schemas.microsoft.com/office/powerpoint/2010/main" val="5439375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E-R diagram of school management system=&gt;</a:t>
            </a:r>
          </a:p>
          <a:p>
            <a:pPr marL="0" indent="0">
              <a:buNone/>
            </a:pPr>
            <a:r>
              <a:rPr lang="en-US" dirty="0" smtClean="0"/>
              <a:t>????</a:t>
            </a:r>
            <a:endParaRPr lang="en-US" dirty="0"/>
          </a:p>
        </p:txBody>
      </p:sp>
    </p:spTree>
    <p:extLst>
      <p:ext uri="{BB962C8B-B14F-4D97-AF65-F5344CB8AC3E}">
        <p14:creationId xmlns:p14="http://schemas.microsoft.com/office/powerpoint/2010/main" val="239149964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1"/>
            <a:ext cx="9067800" cy="6858000"/>
          </a:xfrm>
        </p:spPr>
      </p:pic>
    </p:spTree>
    <p:extLst>
      <p:ext uri="{BB962C8B-B14F-4D97-AF65-F5344CB8AC3E}">
        <p14:creationId xmlns:p14="http://schemas.microsoft.com/office/powerpoint/2010/main" val="2917646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E-R diagram of </a:t>
            </a:r>
            <a:r>
              <a:rPr lang="en-US" dirty="0" smtClean="0"/>
              <a:t>library management </a:t>
            </a:r>
            <a:r>
              <a:rPr lang="en-US" dirty="0"/>
              <a:t>system=&gt;</a:t>
            </a:r>
          </a:p>
          <a:p>
            <a:pPr marL="0" indent="0">
              <a:buNone/>
            </a:pPr>
            <a:r>
              <a:rPr lang="en-US" dirty="0"/>
              <a:t>????</a:t>
            </a:r>
          </a:p>
          <a:p>
            <a:pPr marL="0" indent="0">
              <a:buNone/>
            </a:pPr>
            <a:endParaRPr lang="en-US" dirty="0"/>
          </a:p>
        </p:txBody>
      </p:sp>
    </p:spTree>
    <p:extLst>
      <p:ext uri="{BB962C8B-B14F-4D97-AF65-F5344CB8AC3E}">
        <p14:creationId xmlns:p14="http://schemas.microsoft.com/office/powerpoint/2010/main" val="260572538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000" y="304800"/>
            <a:ext cx="8382000" cy="6248400"/>
          </a:xfrm>
        </p:spPr>
      </p:pic>
    </p:spTree>
    <p:extLst>
      <p:ext uri="{BB962C8B-B14F-4D97-AF65-F5344CB8AC3E}">
        <p14:creationId xmlns:p14="http://schemas.microsoft.com/office/powerpoint/2010/main" val="3660213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a:t>
            </a:r>
            <a:endParaRPr lang="en-US" dirty="0"/>
          </a:p>
        </p:txBody>
      </p:sp>
      <p:sp>
        <p:nvSpPr>
          <p:cNvPr id="3" name="Content Placeholder 2"/>
          <p:cNvSpPr>
            <a:spLocks noGrp="1"/>
          </p:cNvSpPr>
          <p:nvPr>
            <p:ph idx="1"/>
          </p:nvPr>
        </p:nvSpPr>
        <p:spPr/>
        <p:txBody>
          <a:bodyPr/>
          <a:lstStyle/>
          <a:p>
            <a:r>
              <a:rPr lang="en-US" dirty="0"/>
              <a:t>A</a:t>
            </a:r>
            <a:r>
              <a:rPr lang="en-US" dirty="0" smtClean="0"/>
              <a:t> </a:t>
            </a:r>
            <a:r>
              <a:rPr lang="en-US" dirty="0">
                <a:solidFill>
                  <a:schemeClr val="accent2"/>
                </a:solidFill>
              </a:rPr>
              <a:t>structured framework </a:t>
            </a:r>
            <a:r>
              <a:rPr lang="en-US" dirty="0"/>
              <a:t>refers to a well-defined and organized system for storing and managing data with clear rules and relationships.</a:t>
            </a:r>
          </a:p>
        </p:txBody>
      </p:sp>
    </p:spTree>
    <p:extLst>
      <p:ext uri="{BB962C8B-B14F-4D97-AF65-F5344CB8AC3E}">
        <p14:creationId xmlns:p14="http://schemas.microsoft.com/office/powerpoint/2010/main" val="184625377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E-R diagram of </a:t>
            </a:r>
            <a:r>
              <a:rPr lang="en-US" dirty="0" smtClean="0"/>
              <a:t>hotel management </a:t>
            </a:r>
            <a:r>
              <a:rPr lang="en-US" dirty="0"/>
              <a:t>system=&gt;</a:t>
            </a:r>
          </a:p>
          <a:p>
            <a:pPr marL="0" indent="0">
              <a:buNone/>
            </a:pPr>
            <a:r>
              <a:rPr lang="en-US" dirty="0"/>
              <a:t>????</a:t>
            </a:r>
          </a:p>
          <a:p>
            <a:endParaRPr lang="en-US" dirty="0"/>
          </a:p>
        </p:txBody>
      </p:sp>
    </p:spTree>
    <p:extLst>
      <p:ext uri="{BB962C8B-B14F-4D97-AF65-F5344CB8AC3E}">
        <p14:creationId xmlns:p14="http://schemas.microsoft.com/office/powerpoint/2010/main" val="344139112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28600"/>
            <a:ext cx="8991600" cy="6477000"/>
          </a:xfrm>
        </p:spPr>
      </p:pic>
    </p:spTree>
    <p:extLst>
      <p:ext uri="{BB962C8B-B14F-4D97-AF65-F5344CB8AC3E}">
        <p14:creationId xmlns:p14="http://schemas.microsoft.com/office/powerpoint/2010/main" val="274190958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b="1" dirty="0" smtClean="0"/>
          </a:p>
          <a:p>
            <a:pPr marL="0" indent="0">
              <a:buNone/>
            </a:pPr>
            <a:endParaRPr lang="en-US" b="1" dirty="0"/>
          </a:p>
          <a:p>
            <a:pPr marL="0" indent="0">
              <a:buNone/>
            </a:pPr>
            <a:endParaRPr lang="en-US" b="1" dirty="0" smtClean="0"/>
          </a:p>
          <a:p>
            <a:pPr marL="2286000" lvl="5" indent="0">
              <a:buNone/>
            </a:pPr>
            <a:r>
              <a:rPr lang="en-US" b="1" dirty="0" smtClean="0"/>
              <a:t>THANK YOU</a:t>
            </a:r>
            <a:endParaRPr lang="en-US" b="1" dirty="0"/>
          </a:p>
        </p:txBody>
      </p:sp>
    </p:spTree>
    <p:extLst>
      <p:ext uri="{BB962C8B-B14F-4D97-AF65-F5344CB8AC3E}">
        <p14:creationId xmlns:p14="http://schemas.microsoft.com/office/powerpoint/2010/main" val="2308162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1184</TotalTime>
  <Words>3949</Words>
  <Application>Microsoft Office PowerPoint</Application>
  <PresentationFormat>On-screen Show (4:3)</PresentationFormat>
  <Paragraphs>288</Paragraphs>
  <Slides>92</Slides>
  <Notes>0</Notes>
  <HiddenSlides>0</HiddenSlides>
  <MMClips>0</MMClips>
  <ScaleCrop>false</ScaleCrop>
  <HeadingPairs>
    <vt:vector size="4" baseType="variant">
      <vt:variant>
        <vt:lpstr>Theme</vt:lpstr>
      </vt:variant>
      <vt:variant>
        <vt:i4>1</vt:i4>
      </vt:variant>
      <vt:variant>
        <vt:lpstr>Slide Titles</vt:lpstr>
      </vt:variant>
      <vt:variant>
        <vt:i4>92</vt:i4>
      </vt:variant>
    </vt:vector>
  </HeadingPairs>
  <TitlesOfParts>
    <vt:vector size="93" baseType="lpstr">
      <vt:lpstr>Office Theme</vt:lpstr>
      <vt:lpstr>Unit – 2  </vt:lpstr>
      <vt:lpstr>Content</vt:lpstr>
      <vt:lpstr>Data Models</vt:lpstr>
      <vt:lpstr>Some terms in data models</vt:lpstr>
      <vt:lpstr>Data model</vt:lpstr>
      <vt:lpstr>What is blueprint in DBMS?</vt:lpstr>
      <vt:lpstr>Data Models in DBMS</vt:lpstr>
      <vt:lpstr>Data Model</vt:lpstr>
      <vt:lpstr>Terms</vt:lpstr>
      <vt:lpstr>Types of data model</vt:lpstr>
      <vt:lpstr>Conceptual Vs logical vs physical data model</vt:lpstr>
      <vt:lpstr>Types of data model</vt:lpstr>
      <vt:lpstr>Types of data model</vt:lpstr>
      <vt:lpstr>Types of data model</vt:lpstr>
      <vt:lpstr>Types of data model</vt:lpstr>
      <vt:lpstr>Is conceptual model is only about the concept about the data?</vt:lpstr>
      <vt:lpstr>PowerPoint Presentation</vt:lpstr>
      <vt:lpstr>Types of data model</vt:lpstr>
      <vt:lpstr>Types of data model</vt:lpstr>
      <vt:lpstr>Logical data model</vt:lpstr>
      <vt:lpstr>PowerPoint Presentation</vt:lpstr>
      <vt:lpstr>Types of data model</vt:lpstr>
      <vt:lpstr>Types of data model</vt:lpstr>
      <vt:lpstr>Features of physical data model:=&gt; </vt:lpstr>
      <vt:lpstr>PowerPoint Presentation</vt:lpstr>
      <vt:lpstr>Why do we need data model…?</vt:lpstr>
      <vt:lpstr>Other types of data model :=&gt;</vt:lpstr>
      <vt:lpstr>Other types of data model :=&gt;</vt:lpstr>
      <vt:lpstr>Record based vs object based data model</vt:lpstr>
      <vt:lpstr>Question to do</vt:lpstr>
      <vt:lpstr>Introduction to Entity Relationship Model</vt:lpstr>
      <vt:lpstr>Here's a more detailed explanation: </vt:lpstr>
      <vt:lpstr>Here's a more detailed explanation:</vt:lpstr>
      <vt:lpstr>Here's a more detailed explanation:</vt:lpstr>
      <vt:lpstr>Attributes</vt:lpstr>
      <vt:lpstr>Here's a more detailed explanation:</vt:lpstr>
      <vt:lpstr>E-R model: Summary</vt:lpstr>
      <vt:lpstr>PowerPoint Presentation</vt:lpstr>
      <vt:lpstr>2.2 Entity type</vt:lpstr>
      <vt:lpstr>2.2 Entity type</vt:lpstr>
      <vt:lpstr>2.2 Entity type</vt:lpstr>
      <vt:lpstr>2.2 Entity type</vt:lpstr>
      <vt:lpstr>2.2 Entity type: Summary</vt:lpstr>
      <vt:lpstr>2.3 Entity set</vt:lpstr>
      <vt:lpstr>2.3 Entity set</vt:lpstr>
      <vt:lpstr>2.3 Entity set: Example</vt:lpstr>
      <vt:lpstr>2.3 Entity set</vt:lpstr>
      <vt:lpstr>2.3 Entity set</vt:lpstr>
      <vt:lpstr>2.3 Entity set: Summary</vt:lpstr>
      <vt:lpstr>2.4 Attributes and keys:=&gt;</vt:lpstr>
      <vt:lpstr>2.4 Attributes and keys:=&gt;</vt:lpstr>
      <vt:lpstr>2.4 Attributes and keys:=&gt;</vt:lpstr>
      <vt:lpstr>Types of Attributes:=&gt;</vt:lpstr>
      <vt:lpstr>PowerPoint Presentation</vt:lpstr>
      <vt:lpstr>2.4 Attributes and keys:=&gt;</vt:lpstr>
      <vt:lpstr>PowerPoint Presentation</vt:lpstr>
      <vt:lpstr>Types of Attributes:=&gt;</vt:lpstr>
      <vt:lpstr>Types of Attributes:=&gt;</vt:lpstr>
      <vt:lpstr>2.4 Attributes and keys:=&gt;</vt:lpstr>
      <vt:lpstr>2.4 Attributes and keys:=&gt;</vt:lpstr>
      <vt:lpstr>2.4 Attributes and keys:=&gt;</vt:lpstr>
      <vt:lpstr>2.4 Attributes and keys:=&gt;</vt:lpstr>
      <vt:lpstr>2.4 Attributes and keys:=&gt;</vt:lpstr>
      <vt:lpstr>2.4 Attributes and keys:=&gt;</vt:lpstr>
      <vt:lpstr>2.4 Attributes and keys:=&gt;</vt:lpstr>
      <vt:lpstr>Question to do</vt:lpstr>
      <vt:lpstr>Understanding of super key</vt:lpstr>
      <vt:lpstr>Understanding of super key</vt:lpstr>
      <vt:lpstr>Understanding of candidate key</vt:lpstr>
      <vt:lpstr>Example of a Candidate Key: </vt:lpstr>
      <vt:lpstr>2.5. Relationship types and sets</vt:lpstr>
      <vt:lpstr> Types of Relationships:</vt:lpstr>
      <vt:lpstr>PowerPoint Presentation</vt:lpstr>
      <vt:lpstr> Types of Relationships:</vt:lpstr>
      <vt:lpstr>PowerPoint Presentation</vt:lpstr>
      <vt:lpstr> Types of Relationships:</vt:lpstr>
      <vt:lpstr>PowerPoint Presentation</vt:lpstr>
      <vt:lpstr> Types of Relationships:</vt:lpstr>
      <vt:lpstr>PowerPoint Presentation</vt:lpstr>
      <vt:lpstr>Sets in data model</vt:lpstr>
      <vt:lpstr>E-R diagrams</vt:lpstr>
      <vt:lpstr>PowerPoint Presentation</vt:lpstr>
      <vt:lpstr>Question to do :=&gt;</vt:lpstr>
      <vt:lpstr>Question to do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D3LL</dc:creator>
  <cp:lastModifiedBy>D3LL</cp:lastModifiedBy>
  <cp:revision>103</cp:revision>
  <dcterms:created xsi:type="dcterms:W3CDTF">2023-10-11T04:23:00Z</dcterms:created>
  <dcterms:modified xsi:type="dcterms:W3CDTF">2023-11-26T12:19:36Z</dcterms:modified>
</cp:coreProperties>
</file>

<file path=docProps/thumbnail.jpeg>
</file>